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18" r:id="rId4"/>
  </p:sldMasterIdLst>
  <p:notesMasterIdLst>
    <p:notesMasterId r:id="rId6"/>
  </p:notesMasterIdLst>
  <p:handoutMasterIdLst>
    <p:handoutMasterId r:id="rId7"/>
  </p:handoutMasterIdLst>
  <p:sldIdLst>
    <p:sldId id="278" r:id="rId5"/>
  </p:sldIdLst>
  <p:sldSz cx="34137600" cy="19202400"/>
  <p:notesSz cx="6858000" cy="9144000"/>
  <p:defaultTextStyle>
    <a:defPPr>
      <a:defRPr lang="en-US"/>
    </a:defPPr>
    <a:lvl1pPr marL="0" algn="l" defTabSz="1680254" rtl="0" eaLnBrk="1" latinLnBrk="0" hangingPunct="1">
      <a:defRPr sz="6616" kern="1200">
        <a:solidFill>
          <a:schemeClr val="tx1"/>
        </a:solidFill>
        <a:latin typeface="+mn-lt"/>
        <a:ea typeface="+mn-ea"/>
        <a:cs typeface="+mn-cs"/>
      </a:defRPr>
    </a:lvl1pPr>
    <a:lvl2pPr marL="1680254" algn="l" defTabSz="1680254" rtl="0" eaLnBrk="1" latinLnBrk="0" hangingPunct="1">
      <a:defRPr sz="6616" kern="1200">
        <a:solidFill>
          <a:schemeClr val="tx1"/>
        </a:solidFill>
        <a:latin typeface="+mn-lt"/>
        <a:ea typeface="+mn-ea"/>
        <a:cs typeface="+mn-cs"/>
      </a:defRPr>
    </a:lvl2pPr>
    <a:lvl3pPr marL="3360506" algn="l" defTabSz="1680254" rtl="0" eaLnBrk="1" latinLnBrk="0" hangingPunct="1">
      <a:defRPr sz="6616" kern="1200">
        <a:solidFill>
          <a:schemeClr val="tx1"/>
        </a:solidFill>
        <a:latin typeface="+mn-lt"/>
        <a:ea typeface="+mn-ea"/>
        <a:cs typeface="+mn-cs"/>
      </a:defRPr>
    </a:lvl3pPr>
    <a:lvl4pPr marL="5040759" algn="l" defTabSz="1680254" rtl="0" eaLnBrk="1" latinLnBrk="0" hangingPunct="1">
      <a:defRPr sz="6616" kern="1200">
        <a:solidFill>
          <a:schemeClr val="tx1"/>
        </a:solidFill>
        <a:latin typeface="+mn-lt"/>
        <a:ea typeface="+mn-ea"/>
        <a:cs typeface="+mn-cs"/>
      </a:defRPr>
    </a:lvl4pPr>
    <a:lvl5pPr marL="6721011" algn="l" defTabSz="1680254" rtl="0" eaLnBrk="1" latinLnBrk="0" hangingPunct="1">
      <a:defRPr sz="6616" kern="1200">
        <a:solidFill>
          <a:schemeClr val="tx1"/>
        </a:solidFill>
        <a:latin typeface="+mn-lt"/>
        <a:ea typeface="+mn-ea"/>
        <a:cs typeface="+mn-cs"/>
      </a:defRPr>
    </a:lvl5pPr>
    <a:lvl6pPr marL="8401265" algn="l" defTabSz="1680254" rtl="0" eaLnBrk="1" latinLnBrk="0" hangingPunct="1">
      <a:defRPr sz="6616" kern="1200">
        <a:solidFill>
          <a:schemeClr val="tx1"/>
        </a:solidFill>
        <a:latin typeface="+mn-lt"/>
        <a:ea typeface="+mn-ea"/>
        <a:cs typeface="+mn-cs"/>
      </a:defRPr>
    </a:lvl6pPr>
    <a:lvl7pPr marL="10081519" algn="l" defTabSz="1680254" rtl="0" eaLnBrk="1" latinLnBrk="0" hangingPunct="1">
      <a:defRPr sz="6616" kern="1200">
        <a:solidFill>
          <a:schemeClr val="tx1"/>
        </a:solidFill>
        <a:latin typeface="+mn-lt"/>
        <a:ea typeface="+mn-ea"/>
        <a:cs typeface="+mn-cs"/>
      </a:defRPr>
    </a:lvl7pPr>
    <a:lvl8pPr marL="11761771" algn="l" defTabSz="1680254" rtl="0" eaLnBrk="1" latinLnBrk="0" hangingPunct="1">
      <a:defRPr sz="6616" kern="1200">
        <a:solidFill>
          <a:schemeClr val="tx1"/>
        </a:solidFill>
        <a:latin typeface="+mn-lt"/>
        <a:ea typeface="+mn-ea"/>
        <a:cs typeface="+mn-cs"/>
      </a:defRPr>
    </a:lvl8pPr>
    <a:lvl9pPr marL="13442024" algn="l" defTabSz="1680254" rtl="0" eaLnBrk="1" latinLnBrk="0" hangingPunct="1">
      <a:defRPr sz="66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7407" userDrawn="1">
          <p15:clr>
            <a:srgbClr val="A4A3A4"/>
          </p15:clr>
        </p15:guide>
        <p15:guide id="3" pos="21146" userDrawn="1">
          <p15:clr>
            <a:srgbClr val="A4A3A4"/>
          </p15:clr>
        </p15:guide>
        <p15:guide id="4" pos="358" userDrawn="1">
          <p15:clr>
            <a:srgbClr val="A4A3A4"/>
          </p15:clr>
        </p15:guide>
        <p15:guide id="5" orient="horz" pos="11544" userDrawn="1">
          <p15:clr>
            <a:srgbClr val="A4A3A4"/>
          </p15:clr>
        </p15:guide>
        <p15:guide id="6" pos="14097" userDrawn="1">
          <p15:clr>
            <a:srgbClr val="A4A3A4"/>
          </p15:clr>
        </p15:guide>
        <p15:guide id="7" pos="7032" userDrawn="1">
          <p15:clr>
            <a:srgbClr val="A4A3A4"/>
          </p15:clr>
        </p15:guide>
        <p15:guide id="8" pos="144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31115-4B04-52F0-DC0F-E525EC6C07F5}" name="PHAR" initials="PH" userId="PHAR" providerId="None"/>
  <p188:author id="{F3D6DB1E-9563-2584-5765-016101DCA904}" name="Sarah N Gibbs" initials="SNG" userId="Sarah N Gibbs" providerId="None"/>
  <p188:author id="{EBA41B22-604A-6E63-55A4-08FC90095512}" name="Michael S. Broder" initials="MSB" userId="S::mbroder@pharllc.com::672a19be-d725-46e8-961d-7a89bc1daaef" providerId="AD"/>
  <p188:author id="{153F372A-1D49-4212-3334-13550B82A130}" name="Amanda Harmon" initials="" userId="S::amanda@pharllc.com::23514110-ef48-44c5-ab88-7ffa1bebf486" providerId="AD"/>
  <p188:author id="{3E48DB3D-57FD-B594-0B17-B238B5B62441}" name="Eunice Chang" initials="EC" userId="S::echang@pharllc.com::508f25aa-76d0-4b16-bdec-9fd0782fd4eb" providerId="AD"/>
  <p188:author id="{99416D89-2EB2-73BC-989A-029F98BD8A1B}" name="Kathleen Villa" initials="KV" userId="S::kvilla@ionisph.com::ebd58bf0-5092-43d9-a0bf-3c07a3a512ba" providerId="AD"/>
  <p188:author id="{586603A7-B958-35D0-FCA2-5AF7D67BDA55}" name="Irina Yermilov" initials="IY" userId="S::irina@pharllc.com::b7057f35-8c2f-4d06-9a6c-4cb700bd0ca3" providerId="AD"/>
  <p188:author id="{65FCF5C0-1804-9B36-773A-D16D8B2576CE}" name="Hannah Dalglish" initials="HD" userId="S::hannah@pharllc.com::9edef147-be61-44a0-aa93-a118d718e14d" providerId="AD"/>
  <p188:author id="{756E35CF-0D16-BE35-2C19-41C883D261B1}" name="Cynthia Campos" initials="" userId="S::ccampos@pharllc.com::27aa3e02-21e1-4907-8766-235c887d1c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nah Dalglish" initials="HD" lastIdx="7" clrIdx="0">
    <p:extLst>
      <p:ext uri="{19B8F6BF-5375-455C-9EA6-DF929625EA0E}">
        <p15:presenceInfo xmlns:p15="http://schemas.microsoft.com/office/powerpoint/2012/main" userId="S::hannah@pharllc.com::9edef147-be61-44a0-aa93-a118d718e14d" providerId="AD"/>
      </p:ext>
    </p:extLst>
  </p:cmAuthor>
  <p:cmAuthor id="2" name="PHAR, LLC" initials="PLLC" lastIdx="2" clrIdx="1">
    <p:extLst>
      <p:ext uri="{19B8F6BF-5375-455C-9EA6-DF929625EA0E}">
        <p15:presenceInfo xmlns:p15="http://schemas.microsoft.com/office/powerpoint/2012/main" userId="PHAR, LLC" providerId="None"/>
      </p:ext>
    </p:extLst>
  </p:cmAuthor>
  <p:cmAuthor id="3" name="Sarah N Gibbs" initials="SNG" lastIdx="14" clrIdx="2">
    <p:extLst>
      <p:ext uri="{19B8F6BF-5375-455C-9EA6-DF929625EA0E}">
        <p15:presenceInfo xmlns:p15="http://schemas.microsoft.com/office/powerpoint/2012/main" userId="Sarah N Gibb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13FF"/>
    <a:srgbClr val="E5E5E5"/>
    <a:srgbClr val="05ACD3"/>
    <a:srgbClr val="BFE5F9"/>
    <a:srgbClr val="00AC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608" autoAdjust="0"/>
    <p:restoredTop sz="96054"/>
  </p:normalViewPr>
  <p:slideViewPr>
    <p:cSldViewPr snapToGrid="0" snapToObjects="1">
      <p:cViewPr>
        <p:scale>
          <a:sx n="50" d="100"/>
          <a:sy n="50" d="100"/>
        </p:scale>
        <p:origin x="1288" y="-472"/>
      </p:cViewPr>
      <p:guideLst>
        <p:guide orient="horz" pos="1872"/>
        <p:guide pos="7407"/>
        <p:guide pos="21146"/>
        <p:guide pos="358"/>
        <p:guide orient="horz" pos="11544"/>
        <p:guide pos="14097"/>
        <p:guide pos="7032"/>
        <p:guide pos="14455"/>
      </p:guideLst>
    </p:cSldViewPr>
  </p:slideViewPr>
  <p:notesTextViewPr>
    <p:cViewPr>
      <p:scale>
        <a:sx n="100" d="100"/>
        <a:sy n="100" d="100"/>
      </p:scale>
      <p:origin x="0" y="0"/>
    </p:cViewPr>
  </p:notesTextViewPr>
  <p:notesViewPr>
    <p:cSldViewPr snapToGrid="0" snapToObjects="1" showGuides="1">
      <p:cViewPr varScale="1">
        <p:scale>
          <a:sx n="101" d="100"/>
          <a:sy n="101" d="100"/>
        </p:scale>
        <p:origin x="429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FC63D7-78CE-694D-99A4-199AC16BF4FE}" type="datetimeFigureOut">
              <a:rPr lang="en-US" smtClean="0"/>
              <a:t>5/13/24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360889-B32A-324A-BB8B-2F2A74363F8B}" type="slidenum">
              <a:rPr lang="en-US" smtClean="0"/>
              <a:t>‹#›</a:t>
            </a:fld>
            <a:endParaRPr lang="en-US"/>
          </a:p>
        </p:txBody>
      </p:sp>
    </p:spTree>
    <p:extLst>
      <p:ext uri="{BB962C8B-B14F-4D97-AF65-F5344CB8AC3E}">
        <p14:creationId xmlns:p14="http://schemas.microsoft.com/office/powerpoint/2010/main" val="6841178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57ADF-662D-674F-9EA7-C0333519755C}" type="datetimeFigureOut">
              <a:rPr lang="en-US" smtClean="0"/>
              <a:t>5/13/24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86744-FC71-0D4B-AD69-0536D7CAFDCB}" type="slidenum">
              <a:rPr lang="en-US" smtClean="0"/>
              <a:t>‹#›</a:t>
            </a:fld>
            <a:endParaRPr lang="en-US"/>
          </a:p>
        </p:txBody>
      </p:sp>
    </p:spTree>
    <p:extLst>
      <p:ext uri="{BB962C8B-B14F-4D97-AF65-F5344CB8AC3E}">
        <p14:creationId xmlns:p14="http://schemas.microsoft.com/office/powerpoint/2010/main" val="2840302629"/>
      </p:ext>
    </p:extLst>
  </p:cSld>
  <p:clrMap bg1="lt1" tx1="dk1" bg2="lt2" tx2="dk2" accent1="accent1" accent2="accent2" accent3="accent3" accent4="accent4" accent5="accent5" accent6="accent6" hlink="hlink" folHlink="folHlink"/>
  <p:hf hdr="0" ftr="0" dt="0"/>
  <p:notesStyle>
    <a:lvl1pPr marL="0" algn="l" defTabSz="1680254" rtl="0" eaLnBrk="1" latinLnBrk="0" hangingPunct="1">
      <a:defRPr sz="4410" kern="1200">
        <a:solidFill>
          <a:schemeClr val="tx1"/>
        </a:solidFill>
        <a:latin typeface="+mn-lt"/>
        <a:ea typeface="+mn-ea"/>
        <a:cs typeface="+mn-cs"/>
      </a:defRPr>
    </a:lvl1pPr>
    <a:lvl2pPr marL="1680254" algn="l" defTabSz="1680254" rtl="0" eaLnBrk="1" latinLnBrk="0" hangingPunct="1">
      <a:defRPr sz="4410" kern="1200">
        <a:solidFill>
          <a:schemeClr val="tx1"/>
        </a:solidFill>
        <a:latin typeface="+mn-lt"/>
        <a:ea typeface="+mn-ea"/>
        <a:cs typeface="+mn-cs"/>
      </a:defRPr>
    </a:lvl2pPr>
    <a:lvl3pPr marL="3360506" algn="l" defTabSz="1680254" rtl="0" eaLnBrk="1" latinLnBrk="0" hangingPunct="1">
      <a:defRPr sz="4410" kern="1200">
        <a:solidFill>
          <a:schemeClr val="tx1"/>
        </a:solidFill>
        <a:latin typeface="+mn-lt"/>
        <a:ea typeface="+mn-ea"/>
        <a:cs typeface="+mn-cs"/>
      </a:defRPr>
    </a:lvl3pPr>
    <a:lvl4pPr marL="5040759" algn="l" defTabSz="1680254" rtl="0" eaLnBrk="1" latinLnBrk="0" hangingPunct="1">
      <a:defRPr sz="4410" kern="1200">
        <a:solidFill>
          <a:schemeClr val="tx1"/>
        </a:solidFill>
        <a:latin typeface="+mn-lt"/>
        <a:ea typeface="+mn-ea"/>
        <a:cs typeface="+mn-cs"/>
      </a:defRPr>
    </a:lvl4pPr>
    <a:lvl5pPr marL="6721011" algn="l" defTabSz="1680254" rtl="0" eaLnBrk="1" latinLnBrk="0" hangingPunct="1">
      <a:defRPr sz="4410" kern="1200">
        <a:solidFill>
          <a:schemeClr val="tx1"/>
        </a:solidFill>
        <a:latin typeface="+mn-lt"/>
        <a:ea typeface="+mn-ea"/>
        <a:cs typeface="+mn-cs"/>
      </a:defRPr>
    </a:lvl5pPr>
    <a:lvl6pPr marL="8401265" algn="l" defTabSz="1680254" rtl="0" eaLnBrk="1" latinLnBrk="0" hangingPunct="1">
      <a:defRPr sz="4410" kern="1200">
        <a:solidFill>
          <a:schemeClr val="tx1"/>
        </a:solidFill>
        <a:latin typeface="+mn-lt"/>
        <a:ea typeface="+mn-ea"/>
        <a:cs typeface="+mn-cs"/>
      </a:defRPr>
    </a:lvl6pPr>
    <a:lvl7pPr marL="10081519" algn="l" defTabSz="1680254" rtl="0" eaLnBrk="1" latinLnBrk="0" hangingPunct="1">
      <a:defRPr sz="4410" kern="1200">
        <a:solidFill>
          <a:schemeClr val="tx1"/>
        </a:solidFill>
        <a:latin typeface="+mn-lt"/>
        <a:ea typeface="+mn-ea"/>
        <a:cs typeface="+mn-cs"/>
      </a:defRPr>
    </a:lvl7pPr>
    <a:lvl8pPr marL="11761771" algn="l" defTabSz="1680254" rtl="0" eaLnBrk="1" latinLnBrk="0" hangingPunct="1">
      <a:defRPr sz="4410" kern="1200">
        <a:solidFill>
          <a:schemeClr val="tx1"/>
        </a:solidFill>
        <a:latin typeface="+mn-lt"/>
        <a:ea typeface="+mn-ea"/>
        <a:cs typeface="+mn-cs"/>
      </a:defRPr>
    </a:lvl8pPr>
    <a:lvl9pPr marL="13442024" algn="l" defTabSz="1680254" rtl="0" eaLnBrk="1" latinLnBrk="0" hangingPunct="1">
      <a:defRPr sz="44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886744-FC71-0D4B-AD69-0536D7CAFDCB}" type="slidenum">
              <a:rPr lang="en-US" smtClean="0"/>
              <a:t>1</a:t>
            </a:fld>
            <a:endParaRPr lang="en-US"/>
          </a:p>
        </p:txBody>
      </p:sp>
    </p:spTree>
    <p:extLst>
      <p:ext uri="{BB962C8B-B14F-4D97-AF65-F5344CB8AC3E}">
        <p14:creationId xmlns:p14="http://schemas.microsoft.com/office/powerpoint/2010/main" val="260970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1736135" y="768990"/>
            <a:ext cx="30694586" cy="2431414"/>
          </a:xfrm>
          <a:prstGeom prst="rect">
            <a:avLst/>
          </a:prstGeom>
        </p:spPr>
        <p:txBody>
          <a:bodyPr anchor="ctr" anchorCtr="0">
            <a:normAutofit/>
          </a:bodyPr>
          <a:lstStyle>
            <a:lvl1pPr algn="l">
              <a:defRPr sz="8672">
                <a:solidFill>
                  <a:schemeClr val="tx2"/>
                </a:solidFill>
              </a:defRPr>
            </a:lvl1pPr>
          </a:lstStyle>
          <a:p>
            <a:r>
              <a:rPr lang="en-US"/>
              <a:t>Click to edit Master title style</a:t>
            </a:r>
            <a:endParaRPr lang="en-US" dirty="0"/>
          </a:p>
        </p:txBody>
      </p:sp>
      <p:pic>
        <p:nvPicPr>
          <p:cNvPr id="8" name="Picture 17"/>
          <p:cNvPicPr>
            <a:picLocks noChangeAspect="1"/>
          </p:cNvPicPr>
          <p:nvPr/>
        </p:nvPicPr>
        <p:blipFill>
          <a:blip r:embed="rId2"/>
          <a:srcRect/>
          <a:stretch/>
        </p:blipFill>
        <p:spPr bwMode="auto">
          <a:xfrm>
            <a:off x="1736135" y="16659762"/>
            <a:ext cx="9936005" cy="2060526"/>
          </a:xfrm>
          <a:prstGeom prst="rect">
            <a:avLst/>
          </a:prstGeom>
          <a:noFill/>
          <a:ln w="9525">
            <a:noFill/>
            <a:miter lim="800000"/>
            <a:headEnd/>
            <a:tailEnd/>
          </a:ln>
        </p:spPr>
      </p:pic>
      <p:sp>
        <p:nvSpPr>
          <p:cNvPr id="11" name="Footer Placeholder 4"/>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
        <p:nvSpPr>
          <p:cNvPr id="13"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4" name="Content Placeholder 2"/>
          <p:cNvSpPr>
            <a:spLocks noGrp="1"/>
          </p:cNvSpPr>
          <p:nvPr>
            <p:ph idx="1"/>
          </p:nvPr>
        </p:nvSpPr>
        <p:spPr>
          <a:xfrm>
            <a:off x="1706881" y="3733802"/>
            <a:ext cx="30694586" cy="12653180"/>
          </a:xfrm>
          <a:prstGeom prst="rect">
            <a:avLst/>
          </a:prstGeom>
        </p:spPr>
        <p:txBody>
          <a:bodyPr/>
          <a:lstStyle>
            <a:lvl1pPr>
              <a:lnSpc>
                <a:spcPct val="140000"/>
              </a:lnSpc>
              <a:buClr>
                <a:schemeClr val="tx2"/>
              </a:buClr>
              <a:defRPr sz="7432"/>
            </a:lvl1pPr>
            <a:lvl2pPr marL="2300959" indent="-884985">
              <a:lnSpc>
                <a:spcPct val="140000"/>
              </a:lnSpc>
              <a:buClr>
                <a:schemeClr val="tx2"/>
              </a:buClr>
              <a:buSzPct val="80000"/>
              <a:buFont typeface="Courier New"/>
              <a:buChar char="o"/>
              <a:defRPr sz="6814"/>
            </a:lvl2pPr>
            <a:lvl3pPr>
              <a:lnSpc>
                <a:spcPct val="140000"/>
              </a:lnSpc>
              <a:buClr>
                <a:schemeClr val="tx2"/>
              </a:buClr>
              <a:defRPr sz="6194"/>
            </a:lvl3pPr>
            <a:lvl4pPr marL="4955913" indent="-707988">
              <a:lnSpc>
                <a:spcPct val="140000"/>
              </a:lnSpc>
              <a:buClr>
                <a:schemeClr val="tx2"/>
              </a:buClr>
              <a:buFont typeface="Courier New"/>
              <a:buChar char="o"/>
              <a:defRPr sz="5265"/>
            </a:lvl4pPr>
            <a:lvl5pPr marL="6371886" indent="-707988">
              <a:lnSpc>
                <a:spcPct val="140000"/>
              </a:lnSpc>
              <a:buClr>
                <a:schemeClr val="tx2"/>
              </a:buClr>
              <a:buFont typeface="Lucida Grande"/>
              <a:buChar char="–"/>
              <a:defRPr sz="52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9" name="Picture 17">
            <a:extLst>
              <a:ext uri="{FF2B5EF4-FFF2-40B4-BE49-F238E27FC236}">
                <a16:creationId xmlns:a16="http://schemas.microsoft.com/office/drawing/2014/main" id="{04F0F0F1-63C4-4EEA-A843-679EBFC91CDE}"/>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10" name="TextBox 9">
            <a:extLst>
              <a:ext uri="{FF2B5EF4-FFF2-40B4-BE49-F238E27FC236}">
                <a16:creationId xmlns:a16="http://schemas.microsoft.com/office/drawing/2014/main" id="{599907A9-795A-4E1B-B24F-250613BF5150}"/>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Tree>
    <p:extLst>
      <p:ext uri="{BB962C8B-B14F-4D97-AF65-F5344CB8AC3E}">
        <p14:creationId xmlns:p14="http://schemas.microsoft.com/office/powerpoint/2010/main" val="20114997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ansition Layout">
    <p:spTree>
      <p:nvGrpSpPr>
        <p:cNvPr id="1" name=""/>
        <p:cNvGrpSpPr/>
        <p:nvPr/>
      </p:nvGrpSpPr>
      <p:grpSpPr>
        <a:xfrm>
          <a:off x="0" y="0"/>
          <a:ext cx="0" cy="0"/>
          <a:chOff x="0" y="0"/>
          <a:chExt cx="0" cy="0"/>
        </a:xfrm>
      </p:grpSpPr>
      <p:sp>
        <p:nvSpPr>
          <p:cNvPr id="6" name="Title 1"/>
          <p:cNvSpPr>
            <a:spLocks noGrp="1"/>
          </p:cNvSpPr>
          <p:nvPr>
            <p:ph type="title"/>
          </p:nvPr>
        </p:nvSpPr>
        <p:spPr>
          <a:xfrm>
            <a:off x="1736138" y="8332952"/>
            <a:ext cx="30694581" cy="6554792"/>
          </a:xfrm>
          <a:prstGeom prst="rect">
            <a:avLst/>
          </a:prstGeom>
        </p:spPr>
        <p:txBody>
          <a:bodyPr>
            <a:normAutofit/>
          </a:bodyPr>
          <a:lstStyle>
            <a:lvl1pPr algn="l">
              <a:defRPr sz="8672">
                <a:solidFill>
                  <a:schemeClr val="tx2"/>
                </a:solidFill>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1" name="TextBox 10"/>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2" name="Picture 17">
            <a:extLst>
              <a:ext uri="{FF2B5EF4-FFF2-40B4-BE49-F238E27FC236}">
                <a16:creationId xmlns:a16="http://schemas.microsoft.com/office/drawing/2014/main" id="{292637F9-01FD-3542-A57D-AA9D2FB22525}"/>
              </a:ext>
            </a:extLst>
          </p:cNvPr>
          <p:cNvPicPr>
            <a:picLocks noChangeAspect="1"/>
          </p:cNvPicPr>
          <p:nvPr/>
        </p:nvPicPr>
        <p:blipFill>
          <a:blip r:embed="rId2"/>
          <a:srcRect/>
          <a:stretch/>
        </p:blipFill>
        <p:spPr bwMode="auto">
          <a:xfrm>
            <a:off x="1736135" y="16659762"/>
            <a:ext cx="9936005" cy="2060526"/>
          </a:xfrm>
          <a:prstGeom prst="rect">
            <a:avLst/>
          </a:prstGeom>
          <a:noFill/>
          <a:ln w="9525">
            <a:noFill/>
            <a:miter lim="800000"/>
            <a:headEnd/>
            <a:tailEnd/>
          </a:ln>
        </p:spPr>
      </p:pic>
      <p:sp>
        <p:nvSpPr>
          <p:cNvPr id="7" name="TextBox 6">
            <a:extLst>
              <a:ext uri="{FF2B5EF4-FFF2-40B4-BE49-F238E27FC236}">
                <a16:creationId xmlns:a16="http://schemas.microsoft.com/office/drawing/2014/main" id="{5F1AD0FB-B7D3-4C71-A663-C08D2F3B1F04}"/>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8" name="Picture 17">
            <a:extLst>
              <a:ext uri="{FF2B5EF4-FFF2-40B4-BE49-F238E27FC236}">
                <a16:creationId xmlns:a16="http://schemas.microsoft.com/office/drawing/2014/main" id="{16B2F966-ED95-42F7-A170-146D86D39B32}"/>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9" name="Footer Placeholder 4">
            <a:extLst>
              <a:ext uri="{FF2B5EF4-FFF2-40B4-BE49-F238E27FC236}">
                <a16:creationId xmlns:a16="http://schemas.microsoft.com/office/drawing/2014/main" id="{20D1AD2A-5631-4F84-AF5A-4D623ACABADA}"/>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392495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8" name="TextBox 7"/>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9" name="Picture 17">
            <a:extLst>
              <a:ext uri="{FF2B5EF4-FFF2-40B4-BE49-F238E27FC236}">
                <a16:creationId xmlns:a16="http://schemas.microsoft.com/office/drawing/2014/main" id="{14EFE1BF-6475-CD45-9CA6-F93E746A8F4B}"/>
              </a:ext>
            </a:extLst>
          </p:cNvPr>
          <p:cNvPicPr>
            <a:picLocks noChangeAspect="1"/>
          </p:cNvPicPr>
          <p:nvPr/>
        </p:nvPicPr>
        <p:blipFill>
          <a:blip r:embed="rId2"/>
          <a:srcRect/>
          <a:stretch/>
        </p:blipFill>
        <p:spPr bwMode="auto">
          <a:xfrm>
            <a:off x="1736135" y="16659762"/>
            <a:ext cx="9936005" cy="2060526"/>
          </a:xfrm>
          <a:prstGeom prst="rect">
            <a:avLst/>
          </a:prstGeom>
          <a:noFill/>
          <a:ln w="9525">
            <a:noFill/>
            <a:miter lim="800000"/>
            <a:headEnd/>
            <a:tailEnd/>
          </a:ln>
        </p:spPr>
      </p:pic>
      <p:sp>
        <p:nvSpPr>
          <p:cNvPr id="6" name="TextBox 5">
            <a:extLst>
              <a:ext uri="{FF2B5EF4-FFF2-40B4-BE49-F238E27FC236}">
                <a16:creationId xmlns:a16="http://schemas.microsoft.com/office/drawing/2014/main" id="{049B4B14-709C-4BCF-BA18-AB84610FEB18}"/>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1" name="Picture 17">
            <a:extLst>
              <a:ext uri="{FF2B5EF4-FFF2-40B4-BE49-F238E27FC236}">
                <a16:creationId xmlns:a16="http://schemas.microsoft.com/office/drawing/2014/main" id="{29BC7EBE-350F-4F7C-8635-395EA110FA17}"/>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12" name="Footer Placeholder 4">
            <a:extLst>
              <a:ext uri="{FF2B5EF4-FFF2-40B4-BE49-F238E27FC236}">
                <a16:creationId xmlns:a16="http://schemas.microsoft.com/office/drawing/2014/main" id="{F37A638E-5A8E-4E39-B53B-D95C56CBBFB1}"/>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290602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 No Logo">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
        <p:nvSpPr>
          <p:cNvPr id="9"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0" name="TextBox 9"/>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
        <p:nvSpPr>
          <p:cNvPr id="5" name="TextBox 4">
            <a:extLst>
              <a:ext uri="{FF2B5EF4-FFF2-40B4-BE49-F238E27FC236}">
                <a16:creationId xmlns:a16="http://schemas.microsoft.com/office/drawing/2014/main" id="{43DACDAA-1EC9-4B67-A775-06B763463492}"/>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Tree>
    <p:extLst>
      <p:ext uri="{BB962C8B-B14F-4D97-AF65-F5344CB8AC3E}">
        <p14:creationId xmlns:p14="http://schemas.microsoft.com/office/powerpoint/2010/main" val="12794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E1EA93-233D-3147-9D30-52D799B59D46}"/>
              </a:ext>
            </a:extLst>
          </p:cNvPr>
          <p:cNvSpPr/>
          <p:nvPr userDrawn="1"/>
        </p:nvSpPr>
        <p:spPr>
          <a:xfrm>
            <a:off x="-482379" y="-556591"/>
            <a:ext cx="35362104" cy="20148607"/>
          </a:xfrm>
          <a:prstGeom prst="rect">
            <a:avLst/>
          </a:prstGeom>
          <a:solidFill>
            <a:srgbClr val="00AC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758" dirty="0"/>
          </a:p>
        </p:txBody>
      </p:sp>
      <p:sp>
        <p:nvSpPr>
          <p:cNvPr id="15" name="Title 1"/>
          <p:cNvSpPr>
            <a:spLocks noGrp="1"/>
          </p:cNvSpPr>
          <p:nvPr>
            <p:ph type="title"/>
          </p:nvPr>
        </p:nvSpPr>
        <p:spPr>
          <a:xfrm>
            <a:off x="2899457" y="7280220"/>
            <a:ext cx="26593384" cy="7207718"/>
          </a:xfrm>
          <a:prstGeom prst="rect">
            <a:avLst/>
          </a:prstGeom>
        </p:spPr>
        <p:txBody>
          <a:bodyPr>
            <a:normAutofit/>
          </a:bodyPr>
          <a:lstStyle>
            <a:lvl1pPr algn="l">
              <a:defRPr sz="12388">
                <a:solidFill>
                  <a:schemeClr val="bg1"/>
                </a:solidFill>
              </a:defRPr>
            </a:lvl1pPr>
          </a:lstStyle>
          <a:p>
            <a:r>
              <a:rPr lang="en-US" dirty="0"/>
              <a:t>Click to edit Master title style</a:t>
            </a:r>
          </a:p>
        </p:txBody>
      </p:sp>
      <p:sp>
        <p:nvSpPr>
          <p:cNvPr id="19" name="Text Placeholder 18"/>
          <p:cNvSpPr>
            <a:spLocks noGrp="1"/>
          </p:cNvSpPr>
          <p:nvPr>
            <p:ph type="body" sz="quarter" idx="12" hasCustomPrompt="1"/>
          </p:nvPr>
        </p:nvSpPr>
        <p:spPr>
          <a:xfrm>
            <a:off x="2898141" y="15113002"/>
            <a:ext cx="26594699" cy="1742440"/>
          </a:xfrm>
          <a:prstGeom prst="rect">
            <a:avLst/>
          </a:prstGeom>
        </p:spPr>
        <p:txBody>
          <a:bodyPr>
            <a:noAutofit/>
          </a:bodyPr>
          <a:lstStyle>
            <a:lvl1pPr marL="0" indent="0">
              <a:buNone/>
              <a:defRPr sz="6194" baseline="0">
                <a:solidFill>
                  <a:schemeClr val="accent3"/>
                </a:solidFill>
              </a:defRPr>
            </a:lvl1pPr>
            <a:lvl2pPr marL="1415975" indent="0">
              <a:buNone/>
              <a:defRPr sz="6194"/>
            </a:lvl2pPr>
            <a:lvl3pPr marL="2831950" indent="0">
              <a:buNone/>
              <a:defRPr sz="6194"/>
            </a:lvl3pPr>
            <a:lvl4pPr marL="4247924" indent="0">
              <a:buNone/>
              <a:defRPr sz="6194"/>
            </a:lvl4pPr>
            <a:lvl5pPr marL="5663900" indent="0">
              <a:buNone/>
              <a:defRPr sz="6194"/>
            </a:lvl5pPr>
          </a:lstStyle>
          <a:p>
            <a:pPr lvl="0"/>
            <a:r>
              <a:rPr lang="en-US" dirty="0"/>
              <a:t>Click to add Subtitle</a:t>
            </a:r>
          </a:p>
        </p:txBody>
      </p:sp>
      <p:sp>
        <p:nvSpPr>
          <p:cNvPr id="10" name="Footer Placeholder 4"/>
          <p:cNvSpPr>
            <a:spLocks noGrp="1"/>
          </p:cNvSpPr>
          <p:nvPr>
            <p:ph type="ftr" sz="quarter" idx="11"/>
          </p:nvPr>
        </p:nvSpPr>
        <p:spPr>
          <a:xfrm>
            <a:off x="23421716" y="17286608"/>
            <a:ext cx="6071128" cy="1022350"/>
          </a:xfrm>
          <a:prstGeom prst="rect">
            <a:avLst/>
          </a:prstGeom>
        </p:spPr>
        <p:txBody>
          <a:bodyPr anchor="ctr"/>
          <a:lstStyle>
            <a:lvl1pPr algn="r">
              <a:defRPr sz="3097">
                <a:solidFill>
                  <a:schemeClr val="bg1"/>
                </a:solidFill>
              </a:defRPr>
            </a:lvl1pPr>
          </a:lstStyle>
          <a:p>
            <a:pPr defTabSz="2831950" eaLnBrk="0" fontAlgn="base" hangingPunct="0">
              <a:spcBef>
                <a:spcPct val="50000"/>
              </a:spcBef>
              <a:spcAft>
                <a:spcPct val="0"/>
              </a:spcAft>
              <a:defRPr/>
            </a:pPr>
            <a:r>
              <a:rPr lang="en-US" b="1" kern="400" spc="309">
                <a:ea typeface="Arial" charset="0"/>
                <a:cs typeface="Arial" charset="0"/>
              </a:rPr>
              <a:t>© PHAR, LLC  2021</a:t>
            </a:r>
            <a:endParaRPr lang="en-US" b="1" dirty="0">
              <a:ea typeface="Arial" charset="0"/>
              <a:cs typeface="Arial" charset="0"/>
            </a:endParaRPr>
          </a:p>
        </p:txBody>
      </p:sp>
      <p:pic>
        <p:nvPicPr>
          <p:cNvPr id="9" name="Picture 8" descr="A picture containing drawing, clock&#10;&#10;Description automatically generated">
            <a:extLst>
              <a:ext uri="{FF2B5EF4-FFF2-40B4-BE49-F238E27FC236}">
                <a16:creationId xmlns:a16="http://schemas.microsoft.com/office/drawing/2014/main" id="{9C938A36-46C6-9B4B-8F09-01DED489BD3D}"/>
              </a:ext>
            </a:extLst>
          </p:cNvPr>
          <p:cNvPicPr>
            <a:picLocks noChangeAspect="1"/>
          </p:cNvPicPr>
          <p:nvPr userDrawn="1"/>
        </p:nvPicPr>
        <p:blipFill>
          <a:blip r:embed="rId2"/>
          <a:stretch>
            <a:fillRect/>
          </a:stretch>
        </p:blipFill>
        <p:spPr>
          <a:xfrm>
            <a:off x="2449006" y="1533445"/>
            <a:ext cx="17469544" cy="3622828"/>
          </a:xfrm>
          <a:prstGeom prst="rect">
            <a:avLst/>
          </a:prstGeom>
        </p:spPr>
      </p:pic>
    </p:spTree>
    <p:extLst>
      <p:ext uri="{BB962C8B-B14F-4D97-AF65-F5344CB8AC3E}">
        <p14:creationId xmlns:p14="http://schemas.microsoft.com/office/powerpoint/2010/main" val="341352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1736135" y="768987"/>
            <a:ext cx="30694586" cy="2431414"/>
          </a:xfrm>
          <a:prstGeom prst="rect">
            <a:avLst/>
          </a:prstGeom>
        </p:spPr>
        <p:txBody>
          <a:bodyPr anchor="ctr" anchorCtr="0">
            <a:normAutofit/>
          </a:bodyPr>
          <a:lstStyle>
            <a:lvl1pPr algn="l">
              <a:defRPr sz="8672">
                <a:solidFill>
                  <a:schemeClr val="tx2"/>
                </a:solidFill>
              </a:defRPr>
            </a:lvl1pPr>
          </a:lstStyle>
          <a:p>
            <a:r>
              <a:rPr lang="en-US" dirty="0"/>
              <a:t>Click to edit Master title style</a:t>
            </a:r>
          </a:p>
        </p:txBody>
      </p:sp>
      <p:pic>
        <p:nvPicPr>
          <p:cNvPr id="8" name="Picture 17"/>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11" name="Footer Placeholder 4"/>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
        <p:nvSpPr>
          <p:cNvPr id="13"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4" name="Content Placeholder 2"/>
          <p:cNvSpPr>
            <a:spLocks noGrp="1"/>
          </p:cNvSpPr>
          <p:nvPr>
            <p:ph idx="1"/>
          </p:nvPr>
        </p:nvSpPr>
        <p:spPr>
          <a:xfrm>
            <a:off x="1736135" y="3774584"/>
            <a:ext cx="30694586" cy="12226460"/>
          </a:xfrm>
          <a:prstGeom prst="rect">
            <a:avLst/>
          </a:prstGeom>
        </p:spPr>
        <p:txBody>
          <a:bodyPr/>
          <a:lstStyle>
            <a:lvl1pPr>
              <a:lnSpc>
                <a:spcPct val="140000"/>
              </a:lnSpc>
              <a:buClr>
                <a:schemeClr val="tx2"/>
              </a:buClr>
              <a:defRPr sz="7432"/>
            </a:lvl1pPr>
            <a:lvl2pPr marL="2300959" indent="-884985">
              <a:lnSpc>
                <a:spcPct val="140000"/>
              </a:lnSpc>
              <a:buClr>
                <a:schemeClr val="tx2"/>
              </a:buClr>
              <a:buSzPct val="80000"/>
              <a:buFont typeface="Courier New"/>
              <a:buChar char="o"/>
              <a:defRPr sz="6814"/>
            </a:lvl2pPr>
            <a:lvl3pPr>
              <a:lnSpc>
                <a:spcPct val="140000"/>
              </a:lnSpc>
              <a:buClr>
                <a:schemeClr val="tx2"/>
              </a:buClr>
              <a:defRPr sz="6194"/>
            </a:lvl3pPr>
            <a:lvl4pPr marL="4955913" indent="-707988">
              <a:lnSpc>
                <a:spcPct val="140000"/>
              </a:lnSpc>
              <a:buClr>
                <a:schemeClr val="tx2"/>
              </a:buClr>
              <a:buFont typeface="Courier New"/>
              <a:buChar char="o"/>
              <a:defRPr sz="5265"/>
            </a:lvl4pPr>
            <a:lvl5pPr marL="6371886" indent="-707988">
              <a:lnSpc>
                <a:spcPct val="140000"/>
              </a:lnSpc>
              <a:buClr>
                <a:schemeClr val="tx2"/>
              </a:buClr>
              <a:buFont typeface="Lucida Grande"/>
              <a:buChar char="–"/>
              <a:defRPr sz="52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Tree>
    <p:extLst>
      <p:ext uri="{BB962C8B-B14F-4D97-AF65-F5344CB8AC3E}">
        <p14:creationId xmlns:p14="http://schemas.microsoft.com/office/powerpoint/2010/main" val="15190353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age">
    <p:spTree>
      <p:nvGrpSpPr>
        <p:cNvPr id="1" name=""/>
        <p:cNvGrpSpPr/>
        <p:nvPr/>
      </p:nvGrpSpPr>
      <p:grpSpPr>
        <a:xfrm>
          <a:off x="0" y="0"/>
          <a:ext cx="0" cy="0"/>
          <a:chOff x="0" y="0"/>
          <a:chExt cx="0" cy="0"/>
        </a:xfrm>
      </p:grpSpPr>
      <p:sp>
        <p:nvSpPr>
          <p:cNvPr id="6" name="Title 1"/>
          <p:cNvSpPr>
            <a:spLocks noGrp="1"/>
          </p:cNvSpPr>
          <p:nvPr>
            <p:ph type="title"/>
          </p:nvPr>
        </p:nvSpPr>
        <p:spPr>
          <a:xfrm>
            <a:off x="1736135" y="768987"/>
            <a:ext cx="30694586" cy="2431414"/>
          </a:xfrm>
          <a:prstGeom prst="rect">
            <a:avLst/>
          </a:prstGeom>
        </p:spPr>
        <p:txBody>
          <a:bodyPr anchor="ctr" anchorCtr="0">
            <a:normAutofit/>
          </a:bodyPr>
          <a:lstStyle>
            <a:lvl1pPr algn="l">
              <a:defRPr sz="8672">
                <a:solidFill>
                  <a:schemeClr val="tx2"/>
                </a:solidFill>
              </a:defRPr>
            </a:lvl1pPr>
          </a:lstStyle>
          <a:p>
            <a:r>
              <a:rPr lang="en-US" dirty="0"/>
              <a:t>Click to edit Master title style</a:t>
            </a:r>
          </a:p>
        </p:txBody>
      </p:sp>
      <p:cxnSp>
        <p:nvCxnSpPr>
          <p:cNvPr id="7" name="Straight Connector 6"/>
          <p:cNvCxnSpPr>
            <a:cxnSpLocks/>
          </p:cNvCxnSpPr>
          <p:nvPr userDrawn="1"/>
        </p:nvCxnSpPr>
        <p:spPr>
          <a:xfrm>
            <a:off x="1706880" y="3200400"/>
            <a:ext cx="30723840" cy="0"/>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idx="1"/>
          </p:nvPr>
        </p:nvSpPr>
        <p:spPr>
          <a:xfrm>
            <a:off x="1736135" y="3773813"/>
            <a:ext cx="30694586" cy="12268164"/>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2" name="TextBox 11"/>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4" name="Picture 17">
            <a:extLst>
              <a:ext uri="{FF2B5EF4-FFF2-40B4-BE49-F238E27FC236}">
                <a16:creationId xmlns:a16="http://schemas.microsoft.com/office/drawing/2014/main" id="{3E00E8F5-A063-3346-86CB-510A03801E9A}"/>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15" name="Footer Placeholder 4">
            <a:extLst>
              <a:ext uri="{FF2B5EF4-FFF2-40B4-BE49-F238E27FC236}">
                <a16:creationId xmlns:a16="http://schemas.microsoft.com/office/drawing/2014/main" id="{18817934-1170-9040-A2F4-EC90CA2AE0AB}"/>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151830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36135" y="3766941"/>
            <a:ext cx="15118522" cy="1791334"/>
          </a:xfrm>
          <a:prstGeom prst="rect">
            <a:avLst/>
          </a:prstGeom>
        </p:spPr>
        <p:txBody>
          <a:bodyPr anchor="b">
            <a:normAutofit/>
          </a:bodyPr>
          <a:lstStyle>
            <a:lvl1pPr marL="0" indent="0">
              <a:buNone/>
              <a:defRPr sz="5575" b="1" i="0">
                <a:solidFill>
                  <a:schemeClr val="tx2"/>
                </a:solidFill>
              </a:defRPr>
            </a:lvl1pPr>
            <a:lvl2pPr marL="1415975" indent="0">
              <a:buNone/>
              <a:defRPr sz="6194" b="1"/>
            </a:lvl2pPr>
            <a:lvl3pPr marL="2831950" indent="0">
              <a:buNone/>
              <a:defRPr sz="5575" b="1"/>
            </a:lvl3pPr>
            <a:lvl4pPr marL="4247924" indent="0">
              <a:buNone/>
              <a:defRPr sz="4955" b="1"/>
            </a:lvl4pPr>
            <a:lvl5pPr marL="5663900" indent="0">
              <a:buNone/>
              <a:defRPr sz="4955" b="1"/>
            </a:lvl5pPr>
            <a:lvl6pPr marL="7079874" indent="0">
              <a:buNone/>
              <a:defRPr sz="4955" b="1"/>
            </a:lvl6pPr>
            <a:lvl7pPr marL="8495850" indent="0">
              <a:buNone/>
              <a:defRPr sz="4955" b="1"/>
            </a:lvl7pPr>
            <a:lvl8pPr marL="9911824" indent="0">
              <a:buNone/>
              <a:defRPr sz="4955" b="1"/>
            </a:lvl8pPr>
            <a:lvl9pPr marL="11327799" indent="0">
              <a:buNone/>
              <a:defRPr sz="4955" b="1"/>
            </a:lvl9pPr>
          </a:lstStyle>
          <a:p>
            <a:pPr lvl="0"/>
            <a:r>
              <a:rPr lang="en-US" dirty="0"/>
              <a:t>Click to edit Master text styles</a:t>
            </a:r>
          </a:p>
        </p:txBody>
      </p:sp>
      <p:sp>
        <p:nvSpPr>
          <p:cNvPr id="10" name="Title 1"/>
          <p:cNvSpPr>
            <a:spLocks noGrp="1"/>
          </p:cNvSpPr>
          <p:nvPr>
            <p:ph type="title"/>
          </p:nvPr>
        </p:nvSpPr>
        <p:spPr>
          <a:xfrm>
            <a:off x="1706880" y="768989"/>
            <a:ext cx="30723840" cy="2475091"/>
          </a:xfrm>
          <a:prstGeom prst="rect">
            <a:avLst/>
          </a:prstGeom>
        </p:spPr>
        <p:txBody>
          <a:bodyPr anchor="ctr" anchorCtr="0">
            <a:normAutofit/>
          </a:bodyPr>
          <a:lstStyle>
            <a:lvl1pPr algn="l">
              <a:defRPr sz="8672">
                <a:solidFill>
                  <a:schemeClr val="tx2"/>
                </a:solidFill>
              </a:defRPr>
            </a:lvl1pPr>
          </a:lstStyle>
          <a:p>
            <a:r>
              <a:rPr lang="en-US" dirty="0"/>
              <a:t>Click to edit Master title style</a:t>
            </a:r>
          </a:p>
        </p:txBody>
      </p:sp>
      <p:cxnSp>
        <p:nvCxnSpPr>
          <p:cNvPr id="11" name="Straight Connector 10"/>
          <p:cNvCxnSpPr>
            <a:cxnSpLocks/>
          </p:cNvCxnSpPr>
          <p:nvPr userDrawn="1"/>
        </p:nvCxnSpPr>
        <p:spPr>
          <a:xfrm>
            <a:off x="1656330" y="3200400"/>
            <a:ext cx="30774393" cy="0"/>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1736135" y="5679042"/>
            <a:ext cx="15118522" cy="10339070"/>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idx="14"/>
          </p:nvPr>
        </p:nvSpPr>
        <p:spPr>
          <a:xfrm>
            <a:off x="17449890" y="3766938"/>
            <a:ext cx="14980830" cy="1791334"/>
          </a:xfrm>
          <a:prstGeom prst="rect">
            <a:avLst/>
          </a:prstGeom>
        </p:spPr>
        <p:txBody>
          <a:bodyPr anchor="b">
            <a:normAutofit/>
          </a:bodyPr>
          <a:lstStyle>
            <a:lvl1pPr marL="0" indent="0">
              <a:buNone/>
              <a:defRPr sz="5575" b="1" i="0">
                <a:solidFill>
                  <a:schemeClr val="tx2"/>
                </a:solidFill>
              </a:defRPr>
            </a:lvl1pPr>
            <a:lvl2pPr marL="1415975" indent="0">
              <a:buNone/>
              <a:defRPr sz="6194" b="1"/>
            </a:lvl2pPr>
            <a:lvl3pPr marL="2831950" indent="0">
              <a:buNone/>
              <a:defRPr sz="5575" b="1"/>
            </a:lvl3pPr>
            <a:lvl4pPr marL="4247924" indent="0">
              <a:buNone/>
              <a:defRPr sz="4955" b="1"/>
            </a:lvl4pPr>
            <a:lvl5pPr marL="5663900" indent="0">
              <a:buNone/>
              <a:defRPr sz="4955" b="1"/>
            </a:lvl5pPr>
            <a:lvl6pPr marL="7079874" indent="0">
              <a:buNone/>
              <a:defRPr sz="4955" b="1"/>
            </a:lvl6pPr>
            <a:lvl7pPr marL="8495850" indent="0">
              <a:buNone/>
              <a:defRPr sz="4955" b="1"/>
            </a:lvl7pPr>
            <a:lvl8pPr marL="9911824" indent="0">
              <a:buNone/>
              <a:defRPr sz="4955" b="1"/>
            </a:lvl8pPr>
            <a:lvl9pPr marL="11327799" indent="0">
              <a:buNone/>
              <a:defRPr sz="4955" b="1"/>
            </a:lvl9pPr>
          </a:lstStyle>
          <a:p>
            <a:pPr lvl="0"/>
            <a:r>
              <a:rPr lang="en-US" dirty="0"/>
              <a:t>Click to edit Master text styles</a:t>
            </a:r>
          </a:p>
        </p:txBody>
      </p:sp>
      <p:sp>
        <p:nvSpPr>
          <p:cNvPr id="14" name="Content Placeholder 2"/>
          <p:cNvSpPr>
            <a:spLocks noGrp="1"/>
          </p:cNvSpPr>
          <p:nvPr>
            <p:ph idx="15"/>
          </p:nvPr>
        </p:nvSpPr>
        <p:spPr>
          <a:xfrm>
            <a:off x="17449890" y="5679039"/>
            <a:ext cx="14980830" cy="10339070"/>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8" name="TextBox 17"/>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9" name="Picture 17">
            <a:extLst>
              <a:ext uri="{FF2B5EF4-FFF2-40B4-BE49-F238E27FC236}">
                <a16:creationId xmlns:a16="http://schemas.microsoft.com/office/drawing/2014/main" id="{9F850C50-64D8-F74D-8327-780D3E79CC21}"/>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20" name="Footer Placeholder 4">
            <a:extLst>
              <a:ext uri="{FF2B5EF4-FFF2-40B4-BE49-F238E27FC236}">
                <a16:creationId xmlns:a16="http://schemas.microsoft.com/office/drawing/2014/main" id="{4C6F19E8-E0DA-3748-846C-4F036C6E0875}"/>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3766814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able or Graphic Page">
    <p:spTree>
      <p:nvGrpSpPr>
        <p:cNvPr id="1" name=""/>
        <p:cNvGrpSpPr/>
        <p:nvPr/>
      </p:nvGrpSpPr>
      <p:grpSpPr>
        <a:xfrm>
          <a:off x="0" y="0"/>
          <a:ext cx="0" cy="0"/>
          <a:chOff x="0" y="0"/>
          <a:chExt cx="0" cy="0"/>
        </a:xfrm>
      </p:grpSpPr>
      <p:sp>
        <p:nvSpPr>
          <p:cNvPr id="6" name="Title 1"/>
          <p:cNvSpPr>
            <a:spLocks noGrp="1"/>
          </p:cNvSpPr>
          <p:nvPr>
            <p:ph type="title"/>
          </p:nvPr>
        </p:nvSpPr>
        <p:spPr>
          <a:xfrm>
            <a:off x="1736135" y="768987"/>
            <a:ext cx="30694586" cy="2431414"/>
          </a:xfrm>
          <a:prstGeom prst="rect">
            <a:avLst/>
          </a:prstGeom>
        </p:spPr>
        <p:txBody>
          <a:bodyPr anchor="ctr" anchorCtr="0">
            <a:normAutofit/>
          </a:bodyPr>
          <a:lstStyle>
            <a:lvl1pPr algn="l">
              <a:defRPr sz="8672">
                <a:solidFill>
                  <a:schemeClr val="tx2"/>
                </a:solidFill>
              </a:defRPr>
            </a:lvl1pPr>
          </a:lstStyle>
          <a:p>
            <a:r>
              <a:rPr lang="en-US" dirty="0"/>
              <a:t>Click to edit Master title style</a:t>
            </a:r>
          </a:p>
        </p:txBody>
      </p:sp>
      <p:sp>
        <p:nvSpPr>
          <p:cNvPr id="11" name="Content Placeholder 2"/>
          <p:cNvSpPr>
            <a:spLocks noGrp="1"/>
          </p:cNvSpPr>
          <p:nvPr>
            <p:ph idx="1"/>
          </p:nvPr>
        </p:nvSpPr>
        <p:spPr>
          <a:xfrm>
            <a:off x="1736135" y="3771826"/>
            <a:ext cx="30694586" cy="12268200"/>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4" name="TextBox 13"/>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8" name="Picture 17">
            <a:extLst>
              <a:ext uri="{FF2B5EF4-FFF2-40B4-BE49-F238E27FC236}">
                <a16:creationId xmlns:a16="http://schemas.microsoft.com/office/drawing/2014/main" id="{0FE67C43-F4A7-C14E-8CFF-2D11818A649A}"/>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9" name="Footer Placeholder 4">
            <a:extLst>
              <a:ext uri="{FF2B5EF4-FFF2-40B4-BE49-F238E27FC236}">
                <a16:creationId xmlns:a16="http://schemas.microsoft.com/office/drawing/2014/main" id="{9E108C2A-C170-A84C-93A5-13FBBDB0826F}"/>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148471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ransition Layout">
    <p:spTree>
      <p:nvGrpSpPr>
        <p:cNvPr id="1" name=""/>
        <p:cNvGrpSpPr/>
        <p:nvPr/>
      </p:nvGrpSpPr>
      <p:grpSpPr>
        <a:xfrm>
          <a:off x="0" y="0"/>
          <a:ext cx="0" cy="0"/>
          <a:chOff x="0" y="0"/>
          <a:chExt cx="0" cy="0"/>
        </a:xfrm>
      </p:grpSpPr>
      <p:sp>
        <p:nvSpPr>
          <p:cNvPr id="6" name="Title 1"/>
          <p:cNvSpPr>
            <a:spLocks noGrp="1"/>
          </p:cNvSpPr>
          <p:nvPr>
            <p:ph type="title"/>
          </p:nvPr>
        </p:nvSpPr>
        <p:spPr>
          <a:xfrm>
            <a:off x="1736138" y="8332952"/>
            <a:ext cx="30694581" cy="6554792"/>
          </a:xfrm>
          <a:prstGeom prst="rect">
            <a:avLst/>
          </a:prstGeom>
        </p:spPr>
        <p:txBody>
          <a:bodyPr>
            <a:normAutofit/>
          </a:bodyPr>
          <a:lstStyle>
            <a:lvl1pPr algn="l">
              <a:defRPr sz="8672">
                <a:solidFill>
                  <a:schemeClr val="tx2"/>
                </a:solidFill>
              </a:defRPr>
            </a:lvl1pPr>
          </a:lstStyle>
          <a:p>
            <a:r>
              <a:rPr lang="en-US" dirty="0"/>
              <a:t>Click to edit Master title style</a:t>
            </a:r>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1" name="TextBox 10"/>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2" name="Picture 17">
            <a:extLst>
              <a:ext uri="{FF2B5EF4-FFF2-40B4-BE49-F238E27FC236}">
                <a16:creationId xmlns:a16="http://schemas.microsoft.com/office/drawing/2014/main" id="{292637F9-01FD-3542-A57D-AA9D2FB22525}"/>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13" name="Footer Placeholder 4">
            <a:extLst>
              <a:ext uri="{FF2B5EF4-FFF2-40B4-BE49-F238E27FC236}">
                <a16:creationId xmlns:a16="http://schemas.microsoft.com/office/drawing/2014/main" id="{7649118F-1B7E-3341-B71F-88F83D399CCC}"/>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36776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 No Logo">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
        <p:nvSpPr>
          <p:cNvPr id="9"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Tree>
    <p:extLst>
      <p:ext uri="{BB962C8B-B14F-4D97-AF65-F5344CB8AC3E}">
        <p14:creationId xmlns:p14="http://schemas.microsoft.com/office/powerpoint/2010/main" val="167741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age">
    <p:spTree>
      <p:nvGrpSpPr>
        <p:cNvPr id="1" name=""/>
        <p:cNvGrpSpPr/>
        <p:nvPr/>
      </p:nvGrpSpPr>
      <p:grpSpPr>
        <a:xfrm>
          <a:off x="0" y="0"/>
          <a:ext cx="0" cy="0"/>
          <a:chOff x="0" y="0"/>
          <a:chExt cx="0" cy="0"/>
        </a:xfrm>
      </p:grpSpPr>
      <p:sp>
        <p:nvSpPr>
          <p:cNvPr id="6" name="Title 1"/>
          <p:cNvSpPr>
            <a:spLocks noGrp="1"/>
          </p:cNvSpPr>
          <p:nvPr>
            <p:ph type="title"/>
          </p:nvPr>
        </p:nvSpPr>
        <p:spPr>
          <a:xfrm>
            <a:off x="1706880" y="768987"/>
            <a:ext cx="30723840" cy="2475782"/>
          </a:xfrm>
          <a:prstGeom prst="rect">
            <a:avLst/>
          </a:prstGeom>
        </p:spPr>
        <p:txBody>
          <a:bodyPr anchor="ctr" anchorCtr="0">
            <a:normAutofit/>
          </a:bodyPr>
          <a:lstStyle>
            <a:lvl1pPr algn="l">
              <a:defRPr sz="8672">
                <a:solidFill>
                  <a:schemeClr val="tx2"/>
                </a:solidFill>
              </a:defRPr>
            </a:lvl1pPr>
          </a:lstStyle>
          <a:p>
            <a:r>
              <a:rPr lang="en-US"/>
              <a:t>Click to edit Master title style</a:t>
            </a:r>
            <a:endParaRPr lang="en-US" dirty="0"/>
          </a:p>
        </p:txBody>
      </p:sp>
      <p:sp>
        <p:nvSpPr>
          <p:cNvPr id="11" name="Content Placeholder 2"/>
          <p:cNvSpPr>
            <a:spLocks noGrp="1"/>
          </p:cNvSpPr>
          <p:nvPr>
            <p:ph idx="1"/>
          </p:nvPr>
        </p:nvSpPr>
        <p:spPr>
          <a:xfrm>
            <a:off x="1736136" y="3743893"/>
            <a:ext cx="30665328" cy="13409368"/>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2" name="TextBox 11"/>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4" name="Picture 17">
            <a:extLst>
              <a:ext uri="{FF2B5EF4-FFF2-40B4-BE49-F238E27FC236}">
                <a16:creationId xmlns:a16="http://schemas.microsoft.com/office/drawing/2014/main" id="{3E00E8F5-A063-3346-86CB-510A03801E9A}"/>
              </a:ext>
            </a:extLst>
          </p:cNvPr>
          <p:cNvPicPr>
            <a:picLocks noChangeAspect="1"/>
          </p:cNvPicPr>
          <p:nvPr/>
        </p:nvPicPr>
        <p:blipFill>
          <a:blip r:embed="rId2"/>
          <a:srcRect/>
          <a:stretch/>
        </p:blipFill>
        <p:spPr bwMode="auto">
          <a:xfrm>
            <a:off x="1736135" y="16659762"/>
            <a:ext cx="9936005" cy="2060526"/>
          </a:xfrm>
          <a:prstGeom prst="rect">
            <a:avLst/>
          </a:prstGeom>
          <a:noFill/>
          <a:ln w="9525">
            <a:noFill/>
            <a:miter lim="800000"/>
            <a:headEnd/>
            <a:tailEnd/>
          </a:ln>
        </p:spPr>
      </p:pic>
      <p:sp>
        <p:nvSpPr>
          <p:cNvPr id="15" name="Footer Placeholder 4">
            <a:extLst>
              <a:ext uri="{FF2B5EF4-FFF2-40B4-BE49-F238E27FC236}">
                <a16:creationId xmlns:a16="http://schemas.microsoft.com/office/drawing/2014/main" id="{18817934-1170-9040-A2F4-EC90CA2AE0AB}"/>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cxnSp>
        <p:nvCxnSpPr>
          <p:cNvPr id="9" name="Straight Connector 8">
            <a:extLst>
              <a:ext uri="{FF2B5EF4-FFF2-40B4-BE49-F238E27FC236}">
                <a16:creationId xmlns:a16="http://schemas.microsoft.com/office/drawing/2014/main" id="{DB51E232-DB45-4C5D-90E5-5FA43D2E5897}"/>
              </a:ext>
            </a:extLst>
          </p:cNvPr>
          <p:cNvCxnSpPr>
            <a:cxnSpLocks/>
          </p:cNvCxnSpPr>
          <p:nvPr userDrawn="1"/>
        </p:nvCxnSpPr>
        <p:spPr>
          <a:xfrm>
            <a:off x="1736136" y="3220616"/>
            <a:ext cx="30665328" cy="0"/>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C39D914-3072-41D0-A161-3A64F82FBC61}"/>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6" name="Picture 17">
            <a:extLst>
              <a:ext uri="{FF2B5EF4-FFF2-40B4-BE49-F238E27FC236}">
                <a16:creationId xmlns:a16="http://schemas.microsoft.com/office/drawing/2014/main" id="{09DD4697-D2C8-4DFD-AC1E-18C51542BA8D}"/>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Tree>
    <p:extLst>
      <p:ext uri="{BB962C8B-B14F-4D97-AF65-F5344CB8AC3E}">
        <p14:creationId xmlns:p14="http://schemas.microsoft.com/office/powerpoint/2010/main" val="260362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age — No Logo">
    <p:spTree>
      <p:nvGrpSpPr>
        <p:cNvPr id="1" name=""/>
        <p:cNvGrpSpPr/>
        <p:nvPr/>
      </p:nvGrpSpPr>
      <p:grpSpPr>
        <a:xfrm>
          <a:off x="0" y="0"/>
          <a:ext cx="0" cy="0"/>
          <a:chOff x="0" y="0"/>
          <a:chExt cx="0" cy="0"/>
        </a:xfrm>
      </p:grpSpPr>
      <p:sp>
        <p:nvSpPr>
          <p:cNvPr id="6" name="Title 1"/>
          <p:cNvSpPr>
            <a:spLocks noGrp="1"/>
          </p:cNvSpPr>
          <p:nvPr>
            <p:ph type="title"/>
          </p:nvPr>
        </p:nvSpPr>
        <p:spPr>
          <a:xfrm>
            <a:off x="1739086" y="768987"/>
            <a:ext cx="30691636" cy="2431414"/>
          </a:xfrm>
          <a:prstGeom prst="rect">
            <a:avLst/>
          </a:prstGeom>
        </p:spPr>
        <p:txBody>
          <a:bodyPr anchor="ctr" anchorCtr="0">
            <a:normAutofit/>
          </a:bodyPr>
          <a:lstStyle>
            <a:lvl1pPr algn="l">
              <a:defRPr sz="8672">
                <a:solidFill>
                  <a:schemeClr val="tx2"/>
                </a:solidFill>
              </a:defRPr>
            </a:lvl1pPr>
          </a:lstStyle>
          <a:p>
            <a:r>
              <a:rPr lang="en-US" dirty="0"/>
              <a:t>Click to edit Master title style</a:t>
            </a:r>
          </a:p>
        </p:txBody>
      </p:sp>
      <p:cxnSp>
        <p:nvCxnSpPr>
          <p:cNvPr id="7" name="Straight Connector 6"/>
          <p:cNvCxnSpPr>
            <a:cxnSpLocks/>
          </p:cNvCxnSpPr>
          <p:nvPr userDrawn="1"/>
        </p:nvCxnSpPr>
        <p:spPr>
          <a:xfrm>
            <a:off x="1720739" y="3200400"/>
            <a:ext cx="30742186" cy="0"/>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
          </p:nvPr>
        </p:nvSpPr>
        <p:spPr>
          <a:xfrm>
            <a:off x="1739084" y="3763995"/>
            <a:ext cx="30723840" cy="12268200"/>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1" name="TextBox 10"/>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Tree>
    <p:extLst>
      <p:ext uri="{BB962C8B-B14F-4D97-AF65-F5344CB8AC3E}">
        <p14:creationId xmlns:p14="http://schemas.microsoft.com/office/powerpoint/2010/main" val="371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able or Graphic Page — No Logo">
    <p:spTree>
      <p:nvGrpSpPr>
        <p:cNvPr id="1" name=""/>
        <p:cNvGrpSpPr/>
        <p:nvPr/>
      </p:nvGrpSpPr>
      <p:grpSpPr>
        <a:xfrm>
          <a:off x="0" y="0"/>
          <a:ext cx="0" cy="0"/>
          <a:chOff x="0" y="0"/>
          <a:chExt cx="0" cy="0"/>
        </a:xfrm>
      </p:grpSpPr>
      <p:sp>
        <p:nvSpPr>
          <p:cNvPr id="7" name="Title 1"/>
          <p:cNvSpPr>
            <a:spLocks noGrp="1"/>
          </p:cNvSpPr>
          <p:nvPr>
            <p:ph type="title"/>
          </p:nvPr>
        </p:nvSpPr>
        <p:spPr>
          <a:xfrm>
            <a:off x="1706880" y="768987"/>
            <a:ext cx="30723840" cy="2431414"/>
          </a:xfrm>
          <a:prstGeom prst="rect">
            <a:avLst/>
          </a:prstGeom>
        </p:spPr>
        <p:txBody>
          <a:bodyPr anchor="ctr" anchorCtr="0">
            <a:normAutofit/>
          </a:bodyPr>
          <a:lstStyle>
            <a:lvl1pPr algn="l">
              <a:defRPr sz="8672">
                <a:solidFill>
                  <a:schemeClr val="tx2"/>
                </a:solidFill>
              </a:defRPr>
            </a:lvl1pPr>
          </a:lstStyle>
          <a:p>
            <a:r>
              <a:rPr lang="en-US" dirty="0"/>
              <a:t>Click to edit Master title style</a:t>
            </a:r>
          </a:p>
        </p:txBody>
      </p:sp>
      <p:sp>
        <p:nvSpPr>
          <p:cNvPr id="8" name="Content Placeholder 2"/>
          <p:cNvSpPr>
            <a:spLocks noGrp="1"/>
          </p:cNvSpPr>
          <p:nvPr>
            <p:ph idx="1"/>
          </p:nvPr>
        </p:nvSpPr>
        <p:spPr>
          <a:xfrm>
            <a:off x="1739086" y="3757953"/>
            <a:ext cx="30691636" cy="12268200"/>
          </a:xfrm>
          <a:prstGeom prst="rect">
            <a:avLst/>
          </a:prstGeom>
        </p:spPr>
        <p:txBody>
          <a:bodyPr/>
          <a:lstStyle>
            <a:lvl1pPr marL="0" indent="0">
              <a:lnSpc>
                <a:spcPct val="140000"/>
              </a:lnSpc>
              <a:buClr>
                <a:schemeClr val="tx2"/>
              </a:buClr>
              <a:buNone/>
              <a:defRPr sz="5575"/>
            </a:lvl1pPr>
            <a:lvl2pPr marL="1415975" indent="0">
              <a:lnSpc>
                <a:spcPct val="140000"/>
              </a:lnSpc>
              <a:buClr>
                <a:schemeClr val="tx2"/>
              </a:buClr>
              <a:buFont typeface="Courier New"/>
              <a:buNone/>
              <a:defRPr sz="4335"/>
            </a:lvl2pPr>
            <a:lvl3pPr marL="2831950" indent="0">
              <a:lnSpc>
                <a:spcPct val="140000"/>
              </a:lnSpc>
              <a:buClr>
                <a:schemeClr val="tx2"/>
              </a:buClr>
              <a:buNone/>
              <a:defRPr sz="4335"/>
            </a:lvl3pPr>
            <a:lvl4pPr marL="4247924" indent="0">
              <a:lnSpc>
                <a:spcPct val="140000"/>
              </a:lnSpc>
              <a:buClr>
                <a:schemeClr val="tx2"/>
              </a:buClr>
              <a:buFont typeface="Courier New"/>
              <a:buNone/>
              <a:defRPr sz="4335"/>
            </a:lvl4pPr>
            <a:lvl5pPr marL="5663900" indent="0">
              <a:lnSpc>
                <a:spcPct val="140000"/>
              </a:lnSpc>
              <a:buClr>
                <a:schemeClr val="tx2"/>
              </a:buClr>
              <a:buFont typeface="Lucida Grande"/>
              <a:buNone/>
              <a:defRPr sz="433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1" name="TextBox 10"/>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Tree>
    <p:extLst>
      <p:ext uri="{BB962C8B-B14F-4D97-AF65-F5344CB8AC3E}">
        <p14:creationId xmlns:p14="http://schemas.microsoft.com/office/powerpoint/2010/main" val="379252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age — No Logo">
    <p:spTree>
      <p:nvGrpSpPr>
        <p:cNvPr id="1" name=""/>
        <p:cNvGrpSpPr/>
        <p:nvPr/>
      </p:nvGrpSpPr>
      <p:grpSpPr>
        <a:xfrm>
          <a:off x="0" y="0"/>
          <a:ext cx="0" cy="0"/>
          <a:chOff x="0" y="0"/>
          <a:chExt cx="0" cy="0"/>
        </a:xfrm>
      </p:grpSpPr>
      <p:sp>
        <p:nvSpPr>
          <p:cNvPr id="6" name="Title 1"/>
          <p:cNvSpPr>
            <a:spLocks noGrp="1"/>
          </p:cNvSpPr>
          <p:nvPr>
            <p:ph type="title"/>
          </p:nvPr>
        </p:nvSpPr>
        <p:spPr>
          <a:xfrm>
            <a:off x="1706880" y="768987"/>
            <a:ext cx="30723840" cy="2431414"/>
          </a:xfrm>
          <a:prstGeom prst="rect">
            <a:avLst/>
          </a:prstGeom>
        </p:spPr>
        <p:txBody>
          <a:bodyPr anchor="ctr" anchorCtr="0">
            <a:normAutofit/>
          </a:bodyPr>
          <a:lstStyle>
            <a:lvl1pPr algn="l">
              <a:defRPr sz="8672">
                <a:solidFill>
                  <a:schemeClr val="tx2"/>
                </a:solidFill>
              </a:defRPr>
            </a:lvl1pPr>
          </a:lstStyle>
          <a:p>
            <a:r>
              <a:rPr lang="en-US"/>
              <a:t>Click to edit Master title style</a:t>
            </a:r>
            <a:endParaRPr lang="en-US" dirty="0"/>
          </a:p>
        </p:txBody>
      </p:sp>
      <p:sp>
        <p:nvSpPr>
          <p:cNvPr id="8" name="Content Placeholder 2"/>
          <p:cNvSpPr>
            <a:spLocks noGrp="1"/>
          </p:cNvSpPr>
          <p:nvPr>
            <p:ph idx="1"/>
          </p:nvPr>
        </p:nvSpPr>
        <p:spPr>
          <a:xfrm>
            <a:off x="1752935" y="3757954"/>
            <a:ext cx="30677786" cy="13419456"/>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1" name="TextBox 10"/>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cxnSp>
        <p:nvCxnSpPr>
          <p:cNvPr id="12" name="Straight Connector 11">
            <a:extLst>
              <a:ext uri="{FF2B5EF4-FFF2-40B4-BE49-F238E27FC236}">
                <a16:creationId xmlns:a16="http://schemas.microsoft.com/office/drawing/2014/main" id="{C855F225-6682-4ACC-97A5-CFCF0FE963AE}"/>
              </a:ext>
            </a:extLst>
          </p:cNvPr>
          <p:cNvCxnSpPr>
            <a:cxnSpLocks/>
          </p:cNvCxnSpPr>
          <p:nvPr userDrawn="1"/>
        </p:nvCxnSpPr>
        <p:spPr>
          <a:xfrm>
            <a:off x="1706880" y="3200400"/>
            <a:ext cx="30723840" cy="0"/>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FCA8DA77-2020-4350-AB68-BD0690FE108D}"/>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Tree>
    <p:extLst>
      <p:ext uri="{BB962C8B-B14F-4D97-AF65-F5344CB8AC3E}">
        <p14:creationId xmlns:p14="http://schemas.microsoft.com/office/powerpoint/2010/main" val="372012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939" y="3766932"/>
            <a:ext cx="14792960" cy="1791334"/>
          </a:xfrm>
          <a:prstGeom prst="rect">
            <a:avLst/>
          </a:prstGeom>
        </p:spPr>
        <p:txBody>
          <a:bodyPr anchor="b">
            <a:normAutofit/>
          </a:bodyPr>
          <a:lstStyle>
            <a:lvl1pPr marL="0" indent="0">
              <a:buNone/>
              <a:defRPr sz="5575" b="1" i="0">
                <a:solidFill>
                  <a:schemeClr val="tx2"/>
                </a:solidFill>
              </a:defRPr>
            </a:lvl1pPr>
            <a:lvl2pPr marL="1415975" indent="0">
              <a:buNone/>
              <a:defRPr sz="6194" b="1"/>
            </a:lvl2pPr>
            <a:lvl3pPr marL="2831950" indent="0">
              <a:buNone/>
              <a:defRPr sz="5575" b="1"/>
            </a:lvl3pPr>
            <a:lvl4pPr marL="4247924" indent="0">
              <a:buNone/>
              <a:defRPr sz="4955" b="1"/>
            </a:lvl4pPr>
            <a:lvl5pPr marL="5663900" indent="0">
              <a:buNone/>
              <a:defRPr sz="4955" b="1"/>
            </a:lvl5pPr>
            <a:lvl6pPr marL="7079874" indent="0">
              <a:buNone/>
              <a:defRPr sz="4955" b="1"/>
            </a:lvl6pPr>
            <a:lvl7pPr marL="8495850" indent="0">
              <a:buNone/>
              <a:defRPr sz="4955" b="1"/>
            </a:lvl7pPr>
            <a:lvl8pPr marL="9911824" indent="0">
              <a:buNone/>
              <a:defRPr sz="4955" b="1"/>
            </a:lvl8pPr>
            <a:lvl9pPr marL="11327799" indent="0">
              <a:buNone/>
              <a:defRPr sz="4955" b="1"/>
            </a:lvl9pPr>
          </a:lstStyle>
          <a:p>
            <a:pPr lvl="0"/>
            <a:r>
              <a:rPr lang="en-US"/>
              <a:t>Click to edit Master text styles</a:t>
            </a:r>
          </a:p>
        </p:txBody>
      </p:sp>
      <p:sp>
        <p:nvSpPr>
          <p:cNvPr id="10" name="Title 1"/>
          <p:cNvSpPr>
            <a:spLocks noGrp="1"/>
          </p:cNvSpPr>
          <p:nvPr>
            <p:ph type="title"/>
          </p:nvPr>
        </p:nvSpPr>
        <p:spPr>
          <a:xfrm>
            <a:off x="1739086" y="768987"/>
            <a:ext cx="30691636" cy="2431414"/>
          </a:xfrm>
          <a:prstGeom prst="rect">
            <a:avLst/>
          </a:prstGeom>
        </p:spPr>
        <p:txBody>
          <a:bodyPr anchor="ctr" anchorCtr="0">
            <a:normAutofit/>
          </a:bodyPr>
          <a:lstStyle>
            <a:lvl1pPr algn="l">
              <a:defRPr sz="8672">
                <a:solidFill>
                  <a:schemeClr val="tx2"/>
                </a:solidFill>
              </a:defRPr>
            </a:lvl1pPr>
          </a:lstStyle>
          <a:p>
            <a:r>
              <a:rPr lang="en-US"/>
              <a:t>Click to edit Master title style</a:t>
            </a:r>
            <a:endParaRPr lang="en-US" dirty="0"/>
          </a:p>
        </p:txBody>
      </p:sp>
      <p:sp>
        <p:nvSpPr>
          <p:cNvPr id="12" name="Content Placeholder 2"/>
          <p:cNvSpPr>
            <a:spLocks noGrp="1"/>
          </p:cNvSpPr>
          <p:nvPr>
            <p:ph idx="13"/>
          </p:nvPr>
        </p:nvSpPr>
        <p:spPr>
          <a:xfrm>
            <a:off x="1752941" y="6089650"/>
            <a:ext cx="14792960" cy="10471658"/>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4"/>
          </p:nvPr>
        </p:nvSpPr>
        <p:spPr>
          <a:xfrm>
            <a:off x="17643121" y="3766932"/>
            <a:ext cx="14792960" cy="1791334"/>
          </a:xfrm>
          <a:prstGeom prst="rect">
            <a:avLst/>
          </a:prstGeom>
        </p:spPr>
        <p:txBody>
          <a:bodyPr anchor="b">
            <a:normAutofit/>
          </a:bodyPr>
          <a:lstStyle>
            <a:lvl1pPr marL="0" indent="0">
              <a:buNone/>
              <a:defRPr sz="5575" b="1" i="0">
                <a:solidFill>
                  <a:schemeClr val="tx2"/>
                </a:solidFill>
              </a:defRPr>
            </a:lvl1pPr>
            <a:lvl2pPr marL="1415975" indent="0">
              <a:buNone/>
              <a:defRPr sz="6194" b="1"/>
            </a:lvl2pPr>
            <a:lvl3pPr marL="2831950" indent="0">
              <a:buNone/>
              <a:defRPr sz="5575" b="1"/>
            </a:lvl3pPr>
            <a:lvl4pPr marL="4247924" indent="0">
              <a:buNone/>
              <a:defRPr sz="4955" b="1"/>
            </a:lvl4pPr>
            <a:lvl5pPr marL="5663900" indent="0">
              <a:buNone/>
              <a:defRPr sz="4955" b="1"/>
            </a:lvl5pPr>
            <a:lvl6pPr marL="7079874" indent="0">
              <a:buNone/>
              <a:defRPr sz="4955" b="1"/>
            </a:lvl6pPr>
            <a:lvl7pPr marL="8495850" indent="0">
              <a:buNone/>
              <a:defRPr sz="4955" b="1"/>
            </a:lvl7pPr>
            <a:lvl8pPr marL="9911824" indent="0">
              <a:buNone/>
              <a:defRPr sz="4955" b="1"/>
            </a:lvl8pPr>
            <a:lvl9pPr marL="11327799" indent="0">
              <a:buNone/>
              <a:defRPr sz="4955" b="1"/>
            </a:lvl9pPr>
          </a:lstStyle>
          <a:p>
            <a:pPr lvl="0"/>
            <a:r>
              <a:rPr lang="en-US"/>
              <a:t>Click to edit Master text styles</a:t>
            </a:r>
          </a:p>
        </p:txBody>
      </p:sp>
      <p:sp>
        <p:nvSpPr>
          <p:cNvPr id="14" name="Content Placeholder 2"/>
          <p:cNvSpPr>
            <a:spLocks noGrp="1"/>
          </p:cNvSpPr>
          <p:nvPr>
            <p:ph idx="15"/>
          </p:nvPr>
        </p:nvSpPr>
        <p:spPr>
          <a:xfrm>
            <a:off x="17643125" y="6089650"/>
            <a:ext cx="14792960" cy="10471658"/>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8" name="TextBox 17"/>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9" name="Picture 17">
            <a:extLst>
              <a:ext uri="{FF2B5EF4-FFF2-40B4-BE49-F238E27FC236}">
                <a16:creationId xmlns:a16="http://schemas.microsoft.com/office/drawing/2014/main" id="{9F850C50-64D8-F74D-8327-780D3E79CC21}"/>
              </a:ext>
            </a:extLst>
          </p:cNvPr>
          <p:cNvPicPr>
            <a:picLocks noChangeAspect="1"/>
          </p:cNvPicPr>
          <p:nvPr/>
        </p:nvPicPr>
        <p:blipFill>
          <a:blip r:embed="rId2"/>
          <a:srcRect/>
          <a:stretch/>
        </p:blipFill>
        <p:spPr bwMode="auto">
          <a:xfrm>
            <a:off x="1736135" y="16659762"/>
            <a:ext cx="9936005" cy="2060526"/>
          </a:xfrm>
          <a:prstGeom prst="rect">
            <a:avLst/>
          </a:prstGeom>
          <a:noFill/>
          <a:ln w="9525">
            <a:noFill/>
            <a:miter lim="800000"/>
            <a:headEnd/>
            <a:tailEnd/>
          </a:ln>
        </p:spPr>
      </p:pic>
      <p:cxnSp>
        <p:nvCxnSpPr>
          <p:cNvPr id="15" name="Straight Connector 14">
            <a:extLst>
              <a:ext uri="{FF2B5EF4-FFF2-40B4-BE49-F238E27FC236}">
                <a16:creationId xmlns:a16="http://schemas.microsoft.com/office/drawing/2014/main" id="{39CC1709-EA3F-4E25-9424-743156F22243}"/>
              </a:ext>
            </a:extLst>
          </p:cNvPr>
          <p:cNvCxnSpPr>
            <a:cxnSpLocks/>
          </p:cNvCxnSpPr>
          <p:nvPr userDrawn="1"/>
        </p:nvCxnSpPr>
        <p:spPr>
          <a:xfrm>
            <a:off x="1752942" y="3219928"/>
            <a:ext cx="30677781" cy="4626"/>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02C83D6-0295-4DA8-A446-A523F473E803}"/>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21" name="Picture 17">
            <a:extLst>
              <a:ext uri="{FF2B5EF4-FFF2-40B4-BE49-F238E27FC236}">
                <a16:creationId xmlns:a16="http://schemas.microsoft.com/office/drawing/2014/main" id="{8291C5F5-0FE9-4872-9E5B-8DA91704E388}"/>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22" name="Footer Placeholder 4">
            <a:extLst>
              <a:ext uri="{FF2B5EF4-FFF2-40B4-BE49-F238E27FC236}">
                <a16:creationId xmlns:a16="http://schemas.microsoft.com/office/drawing/2014/main" id="{B672FED6-1D92-451D-80BE-84FBAEB98011}"/>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35322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r Graphic Page">
    <p:spTree>
      <p:nvGrpSpPr>
        <p:cNvPr id="1" name=""/>
        <p:cNvGrpSpPr/>
        <p:nvPr/>
      </p:nvGrpSpPr>
      <p:grpSpPr>
        <a:xfrm>
          <a:off x="0" y="0"/>
          <a:ext cx="0" cy="0"/>
          <a:chOff x="0" y="0"/>
          <a:chExt cx="0" cy="0"/>
        </a:xfrm>
      </p:grpSpPr>
      <p:sp>
        <p:nvSpPr>
          <p:cNvPr id="6" name="Title 1"/>
          <p:cNvSpPr>
            <a:spLocks noGrp="1"/>
          </p:cNvSpPr>
          <p:nvPr>
            <p:ph type="title"/>
          </p:nvPr>
        </p:nvSpPr>
        <p:spPr>
          <a:xfrm>
            <a:off x="1736135" y="768987"/>
            <a:ext cx="30694586" cy="2431414"/>
          </a:xfrm>
          <a:prstGeom prst="rect">
            <a:avLst/>
          </a:prstGeom>
        </p:spPr>
        <p:txBody>
          <a:bodyPr anchor="ctr" anchorCtr="0">
            <a:normAutofit/>
          </a:bodyPr>
          <a:lstStyle>
            <a:lvl1pPr algn="l">
              <a:defRPr sz="8672">
                <a:solidFill>
                  <a:schemeClr val="tx2"/>
                </a:solidFill>
              </a:defRPr>
            </a:lvl1pPr>
          </a:lstStyle>
          <a:p>
            <a:r>
              <a:rPr lang="en-US"/>
              <a:t>Click to edit Master title style</a:t>
            </a:r>
            <a:endParaRPr lang="en-US" dirty="0"/>
          </a:p>
        </p:txBody>
      </p:sp>
      <p:sp>
        <p:nvSpPr>
          <p:cNvPr id="11" name="Content Placeholder 2"/>
          <p:cNvSpPr>
            <a:spLocks noGrp="1"/>
          </p:cNvSpPr>
          <p:nvPr>
            <p:ph idx="1"/>
          </p:nvPr>
        </p:nvSpPr>
        <p:spPr>
          <a:xfrm>
            <a:off x="1752937" y="3757954"/>
            <a:ext cx="30648530" cy="13419456"/>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4" name="TextBox 13"/>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8" name="Picture 17">
            <a:extLst>
              <a:ext uri="{FF2B5EF4-FFF2-40B4-BE49-F238E27FC236}">
                <a16:creationId xmlns:a16="http://schemas.microsoft.com/office/drawing/2014/main" id="{0FE67C43-F4A7-C14E-8CFF-2D11818A649A}"/>
              </a:ext>
            </a:extLst>
          </p:cNvPr>
          <p:cNvPicPr>
            <a:picLocks noChangeAspect="1"/>
          </p:cNvPicPr>
          <p:nvPr/>
        </p:nvPicPr>
        <p:blipFill>
          <a:blip r:embed="rId2"/>
          <a:srcRect/>
          <a:stretch/>
        </p:blipFill>
        <p:spPr bwMode="auto">
          <a:xfrm>
            <a:off x="1736135" y="16659762"/>
            <a:ext cx="9936005" cy="2060526"/>
          </a:xfrm>
          <a:prstGeom prst="rect">
            <a:avLst/>
          </a:prstGeom>
          <a:noFill/>
          <a:ln w="9525">
            <a:noFill/>
            <a:miter lim="800000"/>
            <a:headEnd/>
            <a:tailEnd/>
          </a:ln>
        </p:spPr>
      </p:pic>
      <p:sp>
        <p:nvSpPr>
          <p:cNvPr id="10" name="TextBox 9">
            <a:extLst>
              <a:ext uri="{FF2B5EF4-FFF2-40B4-BE49-F238E27FC236}">
                <a16:creationId xmlns:a16="http://schemas.microsoft.com/office/drawing/2014/main" id="{20958D87-387E-41AF-956F-DA0C167B1C59}"/>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2" name="Picture 17">
            <a:extLst>
              <a:ext uri="{FF2B5EF4-FFF2-40B4-BE49-F238E27FC236}">
                <a16:creationId xmlns:a16="http://schemas.microsoft.com/office/drawing/2014/main" id="{3E653693-B20E-443D-B422-B35DC18974FE}"/>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15" name="Footer Placeholder 4">
            <a:extLst>
              <a:ext uri="{FF2B5EF4-FFF2-40B4-BE49-F238E27FC236}">
                <a16:creationId xmlns:a16="http://schemas.microsoft.com/office/drawing/2014/main" id="{F0C5CD6D-1345-42E9-82CA-54312A48A5C4}"/>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116275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r Graphic Page — No Logo">
    <p:spTree>
      <p:nvGrpSpPr>
        <p:cNvPr id="1" name=""/>
        <p:cNvGrpSpPr/>
        <p:nvPr/>
      </p:nvGrpSpPr>
      <p:grpSpPr>
        <a:xfrm>
          <a:off x="0" y="0"/>
          <a:ext cx="0" cy="0"/>
          <a:chOff x="0" y="0"/>
          <a:chExt cx="0" cy="0"/>
        </a:xfrm>
      </p:grpSpPr>
      <p:sp>
        <p:nvSpPr>
          <p:cNvPr id="7" name="Title 1"/>
          <p:cNvSpPr>
            <a:spLocks noGrp="1"/>
          </p:cNvSpPr>
          <p:nvPr>
            <p:ph type="title"/>
          </p:nvPr>
        </p:nvSpPr>
        <p:spPr>
          <a:xfrm>
            <a:off x="1706880" y="768987"/>
            <a:ext cx="30723840" cy="2431414"/>
          </a:xfrm>
          <a:prstGeom prst="rect">
            <a:avLst/>
          </a:prstGeom>
        </p:spPr>
        <p:txBody>
          <a:bodyPr anchor="ctr" anchorCtr="0">
            <a:normAutofit/>
          </a:bodyPr>
          <a:lstStyle>
            <a:lvl1pPr algn="l">
              <a:defRPr sz="8672">
                <a:solidFill>
                  <a:schemeClr val="tx2"/>
                </a:solidFill>
              </a:defRPr>
            </a:lvl1pPr>
          </a:lstStyle>
          <a:p>
            <a:r>
              <a:rPr lang="en-US"/>
              <a:t>Click to edit Master title style</a:t>
            </a:r>
            <a:endParaRPr lang="en-US" dirty="0"/>
          </a:p>
        </p:txBody>
      </p:sp>
      <p:sp>
        <p:nvSpPr>
          <p:cNvPr id="8" name="Content Placeholder 2"/>
          <p:cNvSpPr>
            <a:spLocks noGrp="1"/>
          </p:cNvSpPr>
          <p:nvPr>
            <p:ph idx="1"/>
          </p:nvPr>
        </p:nvSpPr>
        <p:spPr>
          <a:xfrm>
            <a:off x="1752941" y="3775388"/>
            <a:ext cx="30677779" cy="12672696"/>
          </a:xfrm>
          <a:prstGeom prst="rect">
            <a:avLst/>
          </a:prstGeom>
        </p:spPr>
        <p:txBody>
          <a:bodyPr/>
          <a:lstStyle>
            <a:lvl1pPr marL="0" indent="0">
              <a:lnSpc>
                <a:spcPct val="140000"/>
              </a:lnSpc>
              <a:buClr>
                <a:schemeClr val="tx2"/>
              </a:buClr>
              <a:buNone/>
              <a:defRPr sz="5575"/>
            </a:lvl1pPr>
            <a:lvl2pPr marL="1415975" indent="0">
              <a:lnSpc>
                <a:spcPct val="140000"/>
              </a:lnSpc>
              <a:buClr>
                <a:schemeClr val="tx2"/>
              </a:buClr>
              <a:buFont typeface="Courier New"/>
              <a:buNone/>
              <a:defRPr sz="4335"/>
            </a:lvl2pPr>
            <a:lvl3pPr marL="2831950" indent="0">
              <a:lnSpc>
                <a:spcPct val="140000"/>
              </a:lnSpc>
              <a:buClr>
                <a:schemeClr val="tx2"/>
              </a:buClr>
              <a:buNone/>
              <a:defRPr sz="4335"/>
            </a:lvl3pPr>
            <a:lvl4pPr marL="4247924" indent="0">
              <a:lnSpc>
                <a:spcPct val="140000"/>
              </a:lnSpc>
              <a:buClr>
                <a:schemeClr val="tx2"/>
              </a:buClr>
              <a:buFont typeface="Courier New"/>
              <a:buNone/>
              <a:defRPr sz="4335"/>
            </a:lvl4pPr>
            <a:lvl5pPr marL="5663900" indent="0">
              <a:lnSpc>
                <a:spcPct val="140000"/>
              </a:lnSpc>
              <a:buClr>
                <a:schemeClr val="tx2"/>
              </a:buClr>
              <a:buFont typeface="Lucida Grande"/>
              <a:buNone/>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1" name="TextBox 10"/>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
        <p:nvSpPr>
          <p:cNvPr id="12" name="TextBox 11">
            <a:extLst>
              <a:ext uri="{FF2B5EF4-FFF2-40B4-BE49-F238E27FC236}">
                <a16:creationId xmlns:a16="http://schemas.microsoft.com/office/drawing/2014/main" id="{D9751A6F-BDF0-4640-8751-FF1A0209A1DE}"/>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
        <p:nvSpPr>
          <p:cNvPr id="13" name="Footer Placeholder 4">
            <a:extLst>
              <a:ext uri="{FF2B5EF4-FFF2-40B4-BE49-F238E27FC236}">
                <a16:creationId xmlns:a16="http://schemas.microsoft.com/office/drawing/2014/main" id="{3F6949C8-C0D9-4B89-BB54-6657A2325755}"/>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352088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6136" y="764542"/>
            <a:ext cx="8304677" cy="2435860"/>
          </a:xfrm>
          <a:prstGeom prst="rect">
            <a:avLst/>
          </a:prstGeom>
        </p:spPr>
        <p:txBody>
          <a:bodyPr anchor="b">
            <a:normAutofit/>
          </a:bodyPr>
          <a:lstStyle>
            <a:lvl1pPr algn="l">
              <a:defRPr sz="5575" b="1">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736136" y="3733802"/>
            <a:ext cx="8304677" cy="13419456"/>
          </a:xfrm>
          <a:prstGeom prst="rect">
            <a:avLst/>
          </a:prstGeom>
        </p:spPr>
        <p:txBody>
          <a:bodyPr/>
          <a:lstStyle>
            <a:lvl1pPr marL="884985" indent="-884985">
              <a:lnSpc>
                <a:spcPct val="150000"/>
              </a:lnSpc>
              <a:buClr>
                <a:schemeClr val="tx2"/>
              </a:buClr>
              <a:buFont typeface="Arial"/>
              <a:buChar char="•"/>
              <a:defRPr sz="4335"/>
            </a:lvl1pPr>
            <a:lvl2pPr marL="1415975" indent="0">
              <a:buNone/>
              <a:defRPr sz="3716"/>
            </a:lvl2pPr>
            <a:lvl3pPr marL="2831950" indent="0">
              <a:buNone/>
              <a:defRPr sz="3097"/>
            </a:lvl3pPr>
            <a:lvl4pPr marL="4247924" indent="0">
              <a:buNone/>
              <a:defRPr sz="2787"/>
            </a:lvl4pPr>
            <a:lvl5pPr marL="5663900" indent="0">
              <a:buNone/>
              <a:defRPr sz="2787"/>
            </a:lvl5pPr>
            <a:lvl6pPr marL="7079874" indent="0">
              <a:buNone/>
              <a:defRPr sz="2787"/>
            </a:lvl6pPr>
            <a:lvl7pPr marL="8495850" indent="0">
              <a:buNone/>
              <a:defRPr sz="2787"/>
            </a:lvl7pPr>
            <a:lvl8pPr marL="9911824" indent="0">
              <a:buNone/>
              <a:defRPr sz="2787"/>
            </a:lvl8pPr>
            <a:lvl9pPr marL="11327799" indent="0">
              <a:buNone/>
              <a:defRPr sz="2787"/>
            </a:lvl9pPr>
          </a:lstStyle>
          <a:p>
            <a:pPr lvl="0"/>
            <a:r>
              <a:rPr lang="en-US"/>
              <a:t>Click to edit Master text styles</a:t>
            </a:r>
          </a:p>
        </p:txBody>
      </p:sp>
      <p:sp>
        <p:nvSpPr>
          <p:cNvPr id="8" name="Content Placeholder 2"/>
          <p:cNvSpPr>
            <a:spLocks noGrp="1"/>
          </p:cNvSpPr>
          <p:nvPr>
            <p:ph idx="13"/>
          </p:nvPr>
        </p:nvSpPr>
        <p:spPr>
          <a:xfrm>
            <a:off x="12478822" y="764539"/>
            <a:ext cx="19921392" cy="16388716"/>
          </a:xfrm>
          <a:prstGeom prst="rect">
            <a:avLst/>
          </a:prstGeom>
        </p:spPr>
        <p:txBody>
          <a:bodyPr/>
          <a:lstStyle>
            <a:lvl1pPr>
              <a:lnSpc>
                <a:spcPct val="140000"/>
              </a:lnSpc>
              <a:buClr>
                <a:schemeClr val="tx2"/>
              </a:buClr>
              <a:defRPr sz="5575"/>
            </a:lvl1pPr>
            <a:lvl2pPr marL="2300959" indent="-884985">
              <a:lnSpc>
                <a:spcPct val="140000"/>
              </a:lnSpc>
              <a:buClr>
                <a:schemeClr val="tx2"/>
              </a:buClr>
              <a:buFont typeface="Courier New"/>
              <a:buChar char="o"/>
              <a:defRPr sz="4335"/>
            </a:lvl2pPr>
            <a:lvl3pPr>
              <a:lnSpc>
                <a:spcPct val="140000"/>
              </a:lnSpc>
              <a:buClr>
                <a:schemeClr val="tx2"/>
              </a:buClr>
              <a:defRPr sz="4335"/>
            </a:lvl3pPr>
            <a:lvl4pPr marL="4955913" indent="-707988">
              <a:lnSpc>
                <a:spcPct val="140000"/>
              </a:lnSpc>
              <a:buClr>
                <a:schemeClr val="tx2"/>
              </a:buClr>
              <a:buFont typeface="Courier New"/>
              <a:buChar char="o"/>
              <a:defRPr sz="4335"/>
            </a:lvl4pPr>
            <a:lvl5pPr marL="6371886" indent="-707988">
              <a:lnSpc>
                <a:spcPct val="140000"/>
              </a:lnSpc>
              <a:buClr>
                <a:schemeClr val="tx2"/>
              </a:buClr>
              <a:buFont typeface="Lucida Grande"/>
              <a:buChar char="–"/>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t>‹#›</a:t>
            </a:fld>
            <a:endParaRPr lang="en-US"/>
          </a:p>
        </p:txBody>
      </p:sp>
      <p:sp>
        <p:nvSpPr>
          <p:cNvPr id="12" name="TextBox 11"/>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3" name="Picture 17">
            <a:extLst>
              <a:ext uri="{FF2B5EF4-FFF2-40B4-BE49-F238E27FC236}">
                <a16:creationId xmlns:a16="http://schemas.microsoft.com/office/drawing/2014/main" id="{FB013D32-1DC2-EF4C-887E-EBEE687611F8}"/>
              </a:ext>
            </a:extLst>
          </p:cNvPr>
          <p:cNvPicPr>
            <a:picLocks noChangeAspect="1"/>
          </p:cNvPicPr>
          <p:nvPr/>
        </p:nvPicPr>
        <p:blipFill>
          <a:blip r:embed="rId2"/>
          <a:srcRect/>
          <a:stretch/>
        </p:blipFill>
        <p:spPr bwMode="auto">
          <a:xfrm>
            <a:off x="1736135" y="16659762"/>
            <a:ext cx="9936005" cy="2060526"/>
          </a:xfrm>
          <a:prstGeom prst="rect">
            <a:avLst/>
          </a:prstGeom>
          <a:noFill/>
          <a:ln w="9525">
            <a:noFill/>
            <a:miter lim="800000"/>
            <a:headEnd/>
            <a:tailEnd/>
          </a:ln>
        </p:spPr>
      </p:pic>
      <p:sp>
        <p:nvSpPr>
          <p:cNvPr id="10" name="Footer Placeholder 4">
            <a:extLst>
              <a:ext uri="{FF2B5EF4-FFF2-40B4-BE49-F238E27FC236}">
                <a16:creationId xmlns:a16="http://schemas.microsoft.com/office/drawing/2014/main" id="{0DB0D61F-DB94-43C9-84D1-493BC90A2AE9}"/>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387807423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Dividing Headers">
    <p:spTree>
      <p:nvGrpSpPr>
        <p:cNvPr id="1" name=""/>
        <p:cNvGrpSpPr/>
        <p:nvPr/>
      </p:nvGrpSpPr>
      <p:grpSpPr>
        <a:xfrm>
          <a:off x="0" y="0"/>
          <a:ext cx="0" cy="0"/>
          <a:chOff x="0" y="0"/>
          <a:chExt cx="0" cy="0"/>
        </a:xfrm>
      </p:grpSpPr>
      <p:sp>
        <p:nvSpPr>
          <p:cNvPr id="6" name="Title 1"/>
          <p:cNvSpPr>
            <a:spLocks noGrp="1"/>
          </p:cNvSpPr>
          <p:nvPr>
            <p:ph type="title"/>
          </p:nvPr>
        </p:nvSpPr>
        <p:spPr>
          <a:xfrm>
            <a:off x="1736135" y="768987"/>
            <a:ext cx="30694586" cy="2431414"/>
          </a:xfrm>
          <a:prstGeom prst="rect">
            <a:avLst/>
          </a:prstGeom>
        </p:spPr>
        <p:txBody>
          <a:bodyPr anchor="ctr" anchorCtr="0">
            <a:normAutofit/>
          </a:bodyPr>
          <a:lstStyle>
            <a:lvl1pPr algn="l">
              <a:defRPr sz="8672">
                <a:solidFill>
                  <a:schemeClr val="tx2"/>
                </a:solidFill>
              </a:defRPr>
            </a:lvl1pPr>
          </a:lstStyle>
          <a:p>
            <a:r>
              <a:rPr lang="en-US"/>
              <a:t>Click to edit Master title style</a:t>
            </a:r>
            <a:endParaRPr lang="en-US" dirty="0"/>
          </a:p>
        </p:txBody>
      </p:sp>
      <p:sp>
        <p:nvSpPr>
          <p:cNvPr id="8" name="Content Placeholder 2"/>
          <p:cNvSpPr>
            <a:spLocks noGrp="1"/>
          </p:cNvSpPr>
          <p:nvPr>
            <p:ph idx="1"/>
          </p:nvPr>
        </p:nvSpPr>
        <p:spPr>
          <a:xfrm>
            <a:off x="1736135" y="5462832"/>
            <a:ext cx="30694586" cy="10563599"/>
          </a:xfrm>
          <a:prstGeom prst="rect">
            <a:avLst/>
          </a:prstGeom>
        </p:spPr>
        <p:txBody>
          <a:bodyPr/>
          <a:lstStyle>
            <a:lvl1pPr marL="0" indent="0">
              <a:lnSpc>
                <a:spcPct val="140000"/>
              </a:lnSpc>
              <a:buClr>
                <a:schemeClr val="tx2"/>
              </a:buClr>
              <a:buNone/>
              <a:defRPr sz="5575"/>
            </a:lvl1pPr>
            <a:lvl2pPr marL="1415975" indent="0">
              <a:lnSpc>
                <a:spcPct val="140000"/>
              </a:lnSpc>
              <a:buClr>
                <a:schemeClr val="tx2"/>
              </a:buClr>
              <a:buFont typeface="Courier New"/>
              <a:buNone/>
              <a:defRPr sz="4335"/>
            </a:lvl2pPr>
            <a:lvl3pPr marL="2831950" indent="0">
              <a:lnSpc>
                <a:spcPct val="140000"/>
              </a:lnSpc>
              <a:buClr>
                <a:schemeClr val="tx2"/>
              </a:buClr>
              <a:buNone/>
              <a:defRPr sz="4335"/>
            </a:lvl3pPr>
            <a:lvl4pPr marL="4247924" indent="0">
              <a:lnSpc>
                <a:spcPct val="140000"/>
              </a:lnSpc>
              <a:buClr>
                <a:schemeClr val="tx2"/>
              </a:buClr>
              <a:buFont typeface="Courier New"/>
              <a:buNone/>
              <a:defRPr sz="4335"/>
            </a:lvl4pPr>
            <a:lvl5pPr marL="5663900" indent="0">
              <a:lnSpc>
                <a:spcPct val="140000"/>
              </a:lnSpc>
              <a:buClr>
                <a:schemeClr val="tx2"/>
              </a:buClr>
              <a:buFont typeface="Lucida Grande"/>
              <a:buNone/>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1" name="TextBox 10"/>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
        <p:nvSpPr>
          <p:cNvPr id="12" name="Text Placeholder 2"/>
          <p:cNvSpPr>
            <a:spLocks noGrp="1"/>
          </p:cNvSpPr>
          <p:nvPr>
            <p:ph type="body" idx="13"/>
          </p:nvPr>
        </p:nvSpPr>
        <p:spPr>
          <a:xfrm>
            <a:off x="1703933" y="3733802"/>
            <a:ext cx="30726789" cy="1210496"/>
          </a:xfrm>
          <a:prstGeom prst="rect">
            <a:avLst/>
          </a:prstGeom>
          <a:solidFill>
            <a:schemeClr val="accent2"/>
          </a:solidFill>
          <a:ln w="12700" cmpd="sng">
            <a:solidFill>
              <a:srgbClr val="FFFFFF"/>
            </a:solidFill>
          </a:ln>
        </p:spPr>
        <p:txBody>
          <a:bodyPr lIns="274320" anchor="ctr" anchorCtr="0">
            <a:normAutofit/>
          </a:bodyPr>
          <a:lstStyle>
            <a:lvl1pPr marL="0" indent="0">
              <a:buNone/>
              <a:defRPr sz="4335" b="1" i="0">
                <a:solidFill>
                  <a:srgbClr val="FFFFFF"/>
                </a:solidFill>
              </a:defRPr>
            </a:lvl1pPr>
            <a:lvl2pPr marL="1415975" indent="0">
              <a:buNone/>
              <a:defRPr sz="6194" b="1"/>
            </a:lvl2pPr>
            <a:lvl3pPr marL="2831950" indent="0">
              <a:buNone/>
              <a:defRPr sz="5575" b="1"/>
            </a:lvl3pPr>
            <a:lvl4pPr marL="4247924" indent="0">
              <a:buNone/>
              <a:defRPr sz="4955" b="1"/>
            </a:lvl4pPr>
            <a:lvl5pPr marL="5663900" indent="0">
              <a:buNone/>
              <a:defRPr sz="4955" b="1"/>
            </a:lvl5pPr>
            <a:lvl6pPr marL="7079874" indent="0">
              <a:buNone/>
              <a:defRPr sz="4955" b="1"/>
            </a:lvl6pPr>
            <a:lvl7pPr marL="8495850" indent="0">
              <a:buNone/>
              <a:defRPr sz="4955" b="1"/>
            </a:lvl7pPr>
            <a:lvl8pPr marL="9911824" indent="0">
              <a:buNone/>
              <a:defRPr sz="4955" b="1"/>
            </a:lvl8pPr>
            <a:lvl9pPr marL="11327799" indent="0">
              <a:buNone/>
              <a:defRPr sz="4955" b="1"/>
            </a:lvl9pPr>
          </a:lstStyle>
          <a:p>
            <a:pPr lvl="0"/>
            <a:r>
              <a:rPr lang="en-US"/>
              <a:t>Click to edit Master text styles</a:t>
            </a:r>
          </a:p>
        </p:txBody>
      </p:sp>
      <p:pic>
        <p:nvPicPr>
          <p:cNvPr id="13" name="Picture 17">
            <a:extLst>
              <a:ext uri="{FF2B5EF4-FFF2-40B4-BE49-F238E27FC236}">
                <a16:creationId xmlns:a16="http://schemas.microsoft.com/office/drawing/2014/main" id="{9D39DFE7-E537-C24E-BF7D-7CE5F0829A58}"/>
              </a:ext>
            </a:extLst>
          </p:cNvPr>
          <p:cNvPicPr>
            <a:picLocks noChangeAspect="1"/>
          </p:cNvPicPr>
          <p:nvPr/>
        </p:nvPicPr>
        <p:blipFill>
          <a:blip r:embed="rId2"/>
          <a:srcRect/>
          <a:stretch/>
        </p:blipFill>
        <p:spPr bwMode="auto">
          <a:xfrm>
            <a:off x="1736135" y="16659762"/>
            <a:ext cx="9936005" cy="2060526"/>
          </a:xfrm>
          <a:prstGeom prst="rect">
            <a:avLst/>
          </a:prstGeom>
          <a:noFill/>
          <a:ln w="9525">
            <a:noFill/>
            <a:miter lim="800000"/>
            <a:headEnd/>
            <a:tailEnd/>
          </a:ln>
        </p:spPr>
      </p:pic>
      <p:sp>
        <p:nvSpPr>
          <p:cNvPr id="9" name="TextBox 8">
            <a:extLst>
              <a:ext uri="{FF2B5EF4-FFF2-40B4-BE49-F238E27FC236}">
                <a16:creationId xmlns:a16="http://schemas.microsoft.com/office/drawing/2014/main" id="{6B16E37A-820A-45F7-A816-88029A72FCF8}"/>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pic>
        <p:nvPicPr>
          <p:cNvPr id="15" name="Picture 17">
            <a:extLst>
              <a:ext uri="{FF2B5EF4-FFF2-40B4-BE49-F238E27FC236}">
                <a16:creationId xmlns:a16="http://schemas.microsoft.com/office/drawing/2014/main" id="{79E289E6-4A55-4DBA-9191-80403A1EE09D}"/>
              </a:ext>
            </a:extLst>
          </p:cNvPr>
          <p:cNvPicPr>
            <a:picLocks noChangeAspect="1"/>
          </p:cNvPicPr>
          <p:nvPr userDrawn="1"/>
        </p:nvPicPr>
        <p:blipFill>
          <a:blip r:embed="rId2"/>
          <a:srcRect/>
          <a:stretch/>
        </p:blipFill>
        <p:spPr bwMode="auto">
          <a:xfrm>
            <a:off x="1736135" y="16659762"/>
            <a:ext cx="9936005" cy="2060526"/>
          </a:xfrm>
          <a:prstGeom prst="rect">
            <a:avLst/>
          </a:prstGeom>
          <a:noFill/>
          <a:ln w="9525">
            <a:noFill/>
            <a:miter lim="800000"/>
            <a:headEnd/>
            <a:tailEnd/>
          </a:ln>
        </p:spPr>
      </p:pic>
      <p:sp>
        <p:nvSpPr>
          <p:cNvPr id="16" name="Footer Placeholder 4">
            <a:extLst>
              <a:ext uri="{FF2B5EF4-FFF2-40B4-BE49-F238E27FC236}">
                <a16:creationId xmlns:a16="http://schemas.microsoft.com/office/drawing/2014/main" id="{0DAE224B-B506-498B-A9B5-485ED77FAB6A}"/>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268897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Dividing Headers — No Logo">
    <p:spTree>
      <p:nvGrpSpPr>
        <p:cNvPr id="1" name=""/>
        <p:cNvGrpSpPr/>
        <p:nvPr/>
      </p:nvGrpSpPr>
      <p:grpSpPr>
        <a:xfrm>
          <a:off x="0" y="0"/>
          <a:ext cx="0" cy="0"/>
          <a:chOff x="0" y="0"/>
          <a:chExt cx="0" cy="0"/>
        </a:xfrm>
      </p:grpSpPr>
      <p:sp>
        <p:nvSpPr>
          <p:cNvPr id="6" name="Title 1"/>
          <p:cNvSpPr>
            <a:spLocks noGrp="1"/>
          </p:cNvSpPr>
          <p:nvPr>
            <p:ph type="title"/>
          </p:nvPr>
        </p:nvSpPr>
        <p:spPr>
          <a:xfrm>
            <a:off x="1706880" y="768987"/>
            <a:ext cx="30723840" cy="2431414"/>
          </a:xfrm>
          <a:prstGeom prst="rect">
            <a:avLst/>
          </a:prstGeom>
        </p:spPr>
        <p:txBody>
          <a:bodyPr anchor="ctr" anchorCtr="0">
            <a:normAutofit/>
          </a:bodyPr>
          <a:lstStyle>
            <a:lvl1pPr algn="l">
              <a:defRPr sz="8672">
                <a:solidFill>
                  <a:schemeClr val="tx2"/>
                </a:solidFill>
              </a:defRPr>
            </a:lvl1pPr>
          </a:lstStyle>
          <a:p>
            <a:r>
              <a:rPr lang="en-US"/>
              <a:t>Click to edit Master title style</a:t>
            </a:r>
            <a:endParaRPr lang="en-US" dirty="0"/>
          </a:p>
        </p:txBody>
      </p:sp>
      <p:sp>
        <p:nvSpPr>
          <p:cNvPr id="7" name="Content Placeholder 2"/>
          <p:cNvSpPr>
            <a:spLocks noGrp="1"/>
          </p:cNvSpPr>
          <p:nvPr>
            <p:ph idx="1"/>
          </p:nvPr>
        </p:nvSpPr>
        <p:spPr>
          <a:xfrm>
            <a:off x="1740638" y="5511137"/>
            <a:ext cx="30690082" cy="10563599"/>
          </a:xfrm>
          <a:prstGeom prst="rect">
            <a:avLst/>
          </a:prstGeom>
        </p:spPr>
        <p:txBody>
          <a:bodyPr/>
          <a:lstStyle>
            <a:lvl1pPr marL="0" indent="0">
              <a:lnSpc>
                <a:spcPct val="140000"/>
              </a:lnSpc>
              <a:buClr>
                <a:schemeClr val="tx2"/>
              </a:buClr>
              <a:buNone/>
              <a:defRPr sz="5575"/>
            </a:lvl1pPr>
            <a:lvl2pPr marL="1415975" indent="0">
              <a:lnSpc>
                <a:spcPct val="140000"/>
              </a:lnSpc>
              <a:buClr>
                <a:schemeClr val="tx2"/>
              </a:buClr>
              <a:buFont typeface="Courier New"/>
              <a:buNone/>
              <a:defRPr sz="4335"/>
            </a:lvl2pPr>
            <a:lvl3pPr marL="2831950" indent="0">
              <a:lnSpc>
                <a:spcPct val="140000"/>
              </a:lnSpc>
              <a:buClr>
                <a:schemeClr val="tx2"/>
              </a:buClr>
              <a:buNone/>
              <a:defRPr sz="4335"/>
            </a:lvl3pPr>
            <a:lvl4pPr marL="4247924" indent="0">
              <a:lnSpc>
                <a:spcPct val="140000"/>
              </a:lnSpc>
              <a:buClr>
                <a:schemeClr val="tx2"/>
              </a:buClr>
              <a:buFont typeface="Courier New"/>
              <a:buNone/>
              <a:defRPr sz="4335"/>
            </a:lvl4pPr>
            <a:lvl5pPr marL="5663900" indent="0">
              <a:lnSpc>
                <a:spcPct val="140000"/>
              </a:lnSpc>
              <a:buClr>
                <a:schemeClr val="tx2"/>
              </a:buClr>
              <a:buFont typeface="Lucida Grande"/>
              <a:buNone/>
              <a:defRPr sz="43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30974388" y="17272988"/>
            <a:ext cx="2046829" cy="1022350"/>
          </a:xfrm>
          <a:prstGeom prst="rect">
            <a:avLst/>
          </a:prstGeom>
        </p:spPr>
        <p:txBody>
          <a:bodyPr/>
          <a:lstStyle>
            <a:lvl1pPr algn="l">
              <a:defRPr sz="3097" b="1"/>
            </a:lvl1pPr>
          </a:lstStyle>
          <a:p>
            <a:fld id="{BEA17D47-303B-CF4C-953D-D2D62BBDB720}" type="slidenum">
              <a:rPr lang="en-US" smtClean="0"/>
              <a:pPr/>
              <a:t>‹#›</a:t>
            </a:fld>
            <a:endParaRPr lang="en-US" dirty="0"/>
          </a:p>
        </p:txBody>
      </p:sp>
      <p:sp>
        <p:nvSpPr>
          <p:cNvPr id="10" name="TextBox 9"/>
          <p:cNvSpPr txBox="1"/>
          <p:nvPr/>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
        <p:nvSpPr>
          <p:cNvPr id="11" name="Text Placeholder 2"/>
          <p:cNvSpPr>
            <a:spLocks noGrp="1"/>
          </p:cNvSpPr>
          <p:nvPr>
            <p:ph type="body" idx="13"/>
          </p:nvPr>
        </p:nvSpPr>
        <p:spPr>
          <a:xfrm>
            <a:off x="1706880" y="3733802"/>
            <a:ext cx="30723840" cy="1210496"/>
          </a:xfrm>
          <a:prstGeom prst="rect">
            <a:avLst/>
          </a:prstGeom>
          <a:solidFill>
            <a:schemeClr val="accent2"/>
          </a:solidFill>
          <a:ln w="12700" cmpd="sng">
            <a:solidFill>
              <a:srgbClr val="FFFFFF"/>
            </a:solidFill>
          </a:ln>
        </p:spPr>
        <p:txBody>
          <a:bodyPr lIns="274320" anchor="ctr" anchorCtr="0">
            <a:normAutofit/>
          </a:bodyPr>
          <a:lstStyle>
            <a:lvl1pPr marL="0" indent="0">
              <a:buNone/>
              <a:defRPr sz="4335" b="1" i="0">
                <a:solidFill>
                  <a:srgbClr val="FFFFFF"/>
                </a:solidFill>
              </a:defRPr>
            </a:lvl1pPr>
            <a:lvl2pPr marL="1415975" indent="0">
              <a:buNone/>
              <a:defRPr sz="6194" b="1"/>
            </a:lvl2pPr>
            <a:lvl3pPr marL="2831950" indent="0">
              <a:buNone/>
              <a:defRPr sz="5575" b="1"/>
            </a:lvl3pPr>
            <a:lvl4pPr marL="4247924" indent="0">
              <a:buNone/>
              <a:defRPr sz="4955" b="1"/>
            </a:lvl4pPr>
            <a:lvl5pPr marL="5663900" indent="0">
              <a:buNone/>
              <a:defRPr sz="4955" b="1"/>
            </a:lvl5pPr>
            <a:lvl6pPr marL="7079874" indent="0">
              <a:buNone/>
              <a:defRPr sz="4955" b="1"/>
            </a:lvl6pPr>
            <a:lvl7pPr marL="8495850" indent="0">
              <a:buNone/>
              <a:defRPr sz="4955" b="1"/>
            </a:lvl7pPr>
            <a:lvl8pPr marL="9911824" indent="0">
              <a:buNone/>
              <a:defRPr sz="4955" b="1"/>
            </a:lvl8pPr>
            <a:lvl9pPr marL="11327799" indent="0">
              <a:buNone/>
              <a:defRPr sz="4955" b="1"/>
            </a:lvl9pPr>
          </a:lstStyle>
          <a:p>
            <a:pPr lvl="0"/>
            <a:r>
              <a:rPr lang="en-US" dirty="0"/>
              <a:t>Click to edit Master text styles</a:t>
            </a:r>
          </a:p>
        </p:txBody>
      </p:sp>
      <p:sp>
        <p:nvSpPr>
          <p:cNvPr id="12" name="TextBox 11">
            <a:extLst>
              <a:ext uri="{FF2B5EF4-FFF2-40B4-BE49-F238E27FC236}">
                <a16:creationId xmlns:a16="http://schemas.microsoft.com/office/drawing/2014/main" id="{1FFB7327-FE40-4079-9A20-F8AC436E58F6}"/>
              </a:ext>
            </a:extLst>
          </p:cNvPr>
          <p:cNvSpPr txBox="1"/>
          <p:nvPr userDrawn="1"/>
        </p:nvSpPr>
        <p:spPr>
          <a:xfrm>
            <a:off x="29022745" y="17385376"/>
            <a:ext cx="2387052" cy="664156"/>
          </a:xfrm>
          <a:prstGeom prst="rect">
            <a:avLst/>
          </a:prstGeom>
          <a:noFill/>
        </p:spPr>
        <p:txBody>
          <a:bodyPr wrap="square" rtlCol="0">
            <a:spAutoFit/>
          </a:bodyPr>
          <a:lstStyle/>
          <a:p>
            <a:pPr algn="ctr"/>
            <a:r>
              <a:rPr lang="en-US" sz="3716" dirty="0">
                <a:solidFill>
                  <a:schemeClr val="bg1">
                    <a:lumMod val="50000"/>
                  </a:schemeClr>
                </a:solidFill>
              </a:rPr>
              <a:t>|</a:t>
            </a:r>
            <a:endParaRPr lang="en-US" sz="4335" dirty="0">
              <a:solidFill>
                <a:schemeClr val="bg1">
                  <a:lumMod val="50000"/>
                </a:schemeClr>
              </a:solidFill>
            </a:endParaRPr>
          </a:p>
        </p:txBody>
      </p:sp>
      <p:sp>
        <p:nvSpPr>
          <p:cNvPr id="13" name="Footer Placeholder 4">
            <a:extLst>
              <a:ext uri="{FF2B5EF4-FFF2-40B4-BE49-F238E27FC236}">
                <a16:creationId xmlns:a16="http://schemas.microsoft.com/office/drawing/2014/main" id="{59C3AA21-CA6D-46AF-ABA0-65B6B8926930}"/>
              </a:ext>
            </a:extLst>
          </p:cNvPr>
          <p:cNvSpPr>
            <a:spLocks noGrp="1"/>
          </p:cNvSpPr>
          <p:nvPr>
            <p:ph type="ftr" sz="quarter" idx="11"/>
          </p:nvPr>
        </p:nvSpPr>
        <p:spPr>
          <a:xfrm>
            <a:off x="23421716" y="17286608"/>
            <a:ext cx="6071128" cy="1022350"/>
          </a:xfrm>
          <a:prstGeom prst="rect">
            <a:avLst/>
          </a:prstGeom>
        </p:spPr>
        <p:txBody>
          <a:bodyPr anchor="ctr"/>
          <a:lstStyle>
            <a:lvl1pPr algn="r">
              <a:defRPr sz="3097"/>
            </a:lvl1pPr>
          </a:lstStyle>
          <a:p>
            <a:pPr defTabSz="2831950" eaLnBrk="0" fontAlgn="base" hangingPunct="0">
              <a:spcBef>
                <a:spcPct val="50000"/>
              </a:spcBef>
              <a:spcAft>
                <a:spcPct val="0"/>
              </a:spcAft>
              <a:defRPr/>
            </a:pPr>
            <a:r>
              <a:rPr lang="en-US" b="1" kern="400" spc="309">
                <a:solidFill>
                  <a:schemeClr val="bg1">
                    <a:lumMod val="65000"/>
                  </a:schemeClr>
                </a:solidFill>
                <a:ea typeface="Arial" charset="0"/>
                <a:cs typeface="Arial" charset="0"/>
              </a:rPr>
              <a:t>© PHAR, LLC 2021</a:t>
            </a:r>
            <a:endParaRPr lang="en-US" b="1" dirty="0">
              <a:solidFill>
                <a:schemeClr val="bg1">
                  <a:lumMod val="65000"/>
                </a:schemeClr>
              </a:solidFill>
              <a:ea typeface="Arial" charset="0"/>
              <a:cs typeface="Arial" charset="0"/>
            </a:endParaRPr>
          </a:p>
        </p:txBody>
      </p:sp>
    </p:spTree>
    <p:extLst>
      <p:ext uri="{BB962C8B-B14F-4D97-AF65-F5344CB8AC3E}">
        <p14:creationId xmlns:p14="http://schemas.microsoft.com/office/powerpoint/2010/main" val="51227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24465280" y="17797783"/>
            <a:ext cx="7965440" cy="1022350"/>
          </a:xfrm>
          <a:prstGeom prst="rect">
            <a:avLst/>
          </a:prstGeom>
        </p:spPr>
        <p:txBody>
          <a:bodyPr vert="horz" lIns="91440" tIns="45720" rIns="91440" bIns="45720" rtlCol="0" anchor="ctr"/>
          <a:lstStyle>
            <a:lvl1pPr algn="r">
              <a:defRPr sz="3716">
                <a:solidFill>
                  <a:schemeClr val="tx1">
                    <a:tint val="75000"/>
                  </a:schemeClr>
                </a:solidFill>
              </a:defRPr>
            </a:lvl1pPr>
          </a:lstStyle>
          <a:p>
            <a:fld id="{BEA17D47-303B-CF4C-953D-D2D62BBDB720}" type="slidenum">
              <a:rPr lang="en-US" smtClean="0"/>
              <a:t>‹#›</a:t>
            </a:fld>
            <a:endParaRPr lang="en-US"/>
          </a:p>
        </p:txBody>
      </p:sp>
    </p:spTree>
    <p:extLst>
      <p:ext uri="{BB962C8B-B14F-4D97-AF65-F5344CB8AC3E}">
        <p14:creationId xmlns:p14="http://schemas.microsoft.com/office/powerpoint/2010/main" val="15079840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09" r:id="rId13"/>
    <p:sldLayoutId id="2147483710" r:id="rId14"/>
    <p:sldLayoutId id="2147483711" r:id="rId15"/>
    <p:sldLayoutId id="2147483712" r:id="rId16"/>
    <p:sldLayoutId id="2147483713" r:id="rId17"/>
    <p:sldLayoutId id="2147483715" r:id="rId18"/>
    <p:sldLayoutId id="2147483717" r:id="rId19"/>
    <p:sldLayoutId id="2147483693" r:id="rId20"/>
    <p:sldLayoutId id="2147483694" r:id="rId21"/>
  </p:sldLayoutIdLst>
  <p:hf hdr="0" dt="0"/>
  <p:txStyles>
    <p:titleStyle>
      <a:lvl1pPr algn="ctr" defTabSz="1415975" rtl="0" eaLnBrk="1" latinLnBrk="0" hangingPunct="1">
        <a:spcBef>
          <a:spcPct val="0"/>
        </a:spcBef>
        <a:buNone/>
        <a:defRPr sz="13627" kern="1200">
          <a:solidFill>
            <a:schemeClr val="tx1"/>
          </a:solidFill>
          <a:latin typeface="+mj-lt"/>
          <a:ea typeface="+mj-ea"/>
          <a:cs typeface="+mj-cs"/>
        </a:defRPr>
      </a:lvl1pPr>
    </p:titleStyle>
    <p:bodyStyle>
      <a:lvl1pPr marL="1061981" indent="-1061981" algn="l" defTabSz="1415975" rtl="0" eaLnBrk="1" latinLnBrk="0" hangingPunct="1">
        <a:spcBef>
          <a:spcPct val="20000"/>
        </a:spcBef>
        <a:buFont typeface="Arial"/>
        <a:buChar char="•"/>
        <a:defRPr sz="9911" kern="1200">
          <a:solidFill>
            <a:schemeClr val="tx1"/>
          </a:solidFill>
          <a:latin typeface="+mn-lt"/>
          <a:ea typeface="+mn-ea"/>
          <a:cs typeface="+mn-cs"/>
        </a:defRPr>
      </a:lvl1pPr>
      <a:lvl2pPr marL="2300959" indent="-884985" algn="l" defTabSz="1415975" rtl="0" eaLnBrk="1" latinLnBrk="0" hangingPunct="1">
        <a:spcBef>
          <a:spcPct val="20000"/>
        </a:spcBef>
        <a:buFont typeface="Arial"/>
        <a:buChar char="–"/>
        <a:defRPr sz="8672" kern="1200">
          <a:solidFill>
            <a:schemeClr val="tx1"/>
          </a:solidFill>
          <a:latin typeface="+mn-lt"/>
          <a:ea typeface="+mn-ea"/>
          <a:cs typeface="+mn-cs"/>
        </a:defRPr>
      </a:lvl2pPr>
      <a:lvl3pPr marL="3539938" indent="-707988" algn="l" defTabSz="1415975" rtl="0" eaLnBrk="1" latinLnBrk="0" hangingPunct="1">
        <a:spcBef>
          <a:spcPct val="20000"/>
        </a:spcBef>
        <a:buFont typeface="Arial"/>
        <a:buChar char="•"/>
        <a:defRPr sz="7432" kern="1200">
          <a:solidFill>
            <a:schemeClr val="tx1"/>
          </a:solidFill>
          <a:latin typeface="+mn-lt"/>
          <a:ea typeface="+mn-ea"/>
          <a:cs typeface="+mn-cs"/>
        </a:defRPr>
      </a:lvl3pPr>
      <a:lvl4pPr marL="4955913" indent="-707988" algn="l" defTabSz="1415975" rtl="0" eaLnBrk="1" latinLnBrk="0" hangingPunct="1">
        <a:spcBef>
          <a:spcPct val="20000"/>
        </a:spcBef>
        <a:buFont typeface="Arial"/>
        <a:buChar char="–"/>
        <a:defRPr sz="6194" kern="1200">
          <a:solidFill>
            <a:schemeClr val="tx1"/>
          </a:solidFill>
          <a:latin typeface="+mn-lt"/>
          <a:ea typeface="+mn-ea"/>
          <a:cs typeface="+mn-cs"/>
        </a:defRPr>
      </a:lvl4pPr>
      <a:lvl5pPr marL="6371886" indent="-707988" algn="l" defTabSz="1415975" rtl="0" eaLnBrk="1" latinLnBrk="0" hangingPunct="1">
        <a:spcBef>
          <a:spcPct val="20000"/>
        </a:spcBef>
        <a:buFont typeface="Arial"/>
        <a:buChar char="»"/>
        <a:defRPr sz="6194" kern="1200">
          <a:solidFill>
            <a:schemeClr val="tx1"/>
          </a:solidFill>
          <a:latin typeface="+mn-lt"/>
          <a:ea typeface="+mn-ea"/>
          <a:cs typeface="+mn-cs"/>
        </a:defRPr>
      </a:lvl5pPr>
      <a:lvl6pPr marL="7787862" indent="-707988" algn="l" defTabSz="1415975" rtl="0" eaLnBrk="1" latinLnBrk="0" hangingPunct="1">
        <a:spcBef>
          <a:spcPct val="20000"/>
        </a:spcBef>
        <a:buFont typeface="Arial"/>
        <a:buChar char="•"/>
        <a:defRPr sz="6194" kern="1200">
          <a:solidFill>
            <a:schemeClr val="tx1"/>
          </a:solidFill>
          <a:latin typeface="+mn-lt"/>
          <a:ea typeface="+mn-ea"/>
          <a:cs typeface="+mn-cs"/>
        </a:defRPr>
      </a:lvl6pPr>
      <a:lvl7pPr marL="9203836" indent="-707988" algn="l" defTabSz="1415975" rtl="0" eaLnBrk="1" latinLnBrk="0" hangingPunct="1">
        <a:spcBef>
          <a:spcPct val="20000"/>
        </a:spcBef>
        <a:buFont typeface="Arial"/>
        <a:buChar char="•"/>
        <a:defRPr sz="6194" kern="1200">
          <a:solidFill>
            <a:schemeClr val="tx1"/>
          </a:solidFill>
          <a:latin typeface="+mn-lt"/>
          <a:ea typeface="+mn-ea"/>
          <a:cs typeface="+mn-cs"/>
        </a:defRPr>
      </a:lvl7pPr>
      <a:lvl8pPr marL="10619812" indent="-707988" algn="l" defTabSz="1415975" rtl="0" eaLnBrk="1" latinLnBrk="0" hangingPunct="1">
        <a:spcBef>
          <a:spcPct val="20000"/>
        </a:spcBef>
        <a:buFont typeface="Arial"/>
        <a:buChar char="•"/>
        <a:defRPr sz="6194" kern="1200">
          <a:solidFill>
            <a:schemeClr val="tx1"/>
          </a:solidFill>
          <a:latin typeface="+mn-lt"/>
          <a:ea typeface="+mn-ea"/>
          <a:cs typeface="+mn-cs"/>
        </a:defRPr>
      </a:lvl8pPr>
      <a:lvl9pPr marL="12035787" indent="-707988" algn="l" defTabSz="1415975" rtl="0" eaLnBrk="1" latinLnBrk="0" hangingPunct="1">
        <a:spcBef>
          <a:spcPct val="20000"/>
        </a:spcBef>
        <a:buFont typeface="Arial"/>
        <a:buChar char="•"/>
        <a:defRPr sz="6194" kern="1200">
          <a:solidFill>
            <a:schemeClr val="tx1"/>
          </a:solidFill>
          <a:latin typeface="+mn-lt"/>
          <a:ea typeface="+mn-ea"/>
          <a:cs typeface="+mn-cs"/>
        </a:defRPr>
      </a:lvl9pPr>
    </p:bodyStyle>
    <p:otherStyle>
      <a:defPPr>
        <a:defRPr lang="en-US"/>
      </a:defPPr>
      <a:lvl1pPr marL="0" algn="l" defTabSz="1415975" rtl="0" eaLnBrk="1" latinLnBrk="0" hangingPunct="1">
        <a:defRPr sz="5575" kern="1200">
          <a:solidFill>
            <a:schemeClr val="tx1"/>
          </a:solidFill>
          <a:latin typeface="+mn-lt"/>
          <a:ea typeface="+mn-ea"/>
          <a:cs typeface="+mn-cs"/>
        </a:defRPr>
      </a:lvl1pPr>
      <a:lvl2pPr marL="1415975" algn="l" defTabSz="1415975" rtl="0" eaLnBrk="1" latinLnBrk="0" hangingPunct="1">
        <a:defRPr sz="5575" kern="1200">
          <a:solidFill>
            <a:schemeClr val="tx1"/>
          </a:solidFill>
          <a:latin typeface="+mn-lt"/>
          <a:ea typeface="+mn-ea"/>
          <a:cs typeface="+mn-cs"/>
        </a:defRPr>
      </a:lvl2pPr>
      <a:lvl3pPr marL="2831950" algn="l" defTabSz="1415975" rtl="0" eaLnBrk="1" latinLnBrk="0" hangingPunct="1">
        <a:defRPr sz="5575" kern="1200">
          <a:solidFill>
            <a:schemeClr val="tx1"/>
          </a:solidFill>
          <a:latin typeface="+mn-lt"/>
          <a:ea typeface="+mn-ea"/>
          <a:cs typeface="+mn-cs"/>
        </a:defRPr>
      </a:lvl3pPr>
      <a:lvl4pPr marL="4247924" algn="l" defTabSz="1415975" rtl="0" eaLnBrk="1" latinLnBrk="0" hangingPunct="1">
        <a:defRPr sz="5575" kern="1200">
          <a:solidFill>
            <a:schemeClr val="tx1"/>
          </a:solidFill>
          <a:latin typeface="+mn-lt"/>
          <a:ea typeface="+mn-ea"/>
          <a:cs typeface="+mn-cs"/>
        </a:defRPr>
      </a:lvl4pPr>
      <a:lvl5pPr marL="5663900" algn="l" defTabSz="1415975" rtl="0" eaLnBrk="1" latinLnBrk="0" hangingPunct="1">
        <a:defRPr sz="5575" kern="1200">
          <a:solidFill>
            <a:schemeClr val="tx1"/>
          </a:solidFill>
          <a:latin typeface="+mn-lt"/>
          <a:ea typeface="+mn-ea"/>
          <a:cs typeface="+mn-cs"/>
        </a:defRPr>
      </a:lvl5pPr>
      <a:lvl6pPr marL="7079874" algn="l" defTabSz="1415975" rtl="0" eaLnBrk="1" latinLnBrk="0" hangingPunct="1">
        <a:defRPr sz="5575" kern="1200">
          <a:solidFill>
            <a:schemeClr val="tx1"/>
          </a:solidFill>
          <a:latin typeface="+mn-lt"/>
          <a:ea typeface="+mn-ea"/>
          <a:cs typeface="+mn-cs"/>
        </a:defRPr>
      </a:lvl6pPr>
      <a:lvl7pPr marL="8495850" algn="l" defTabSz="1415975" rtl="0" eaLnBrk="1" latinLnBrk="0" hangingPunct="1">
        <a:defRPr sz="5575" kern="1200">
          <a:solidFill>
            <a:schemeClr val="tx1"/>
          </a:solidFill>
          <a:latin typeface="+mn-lt"/>
          <a:ea typeface="+mn-ea"/>
          <a:cs typeface="+mn-cs"/>
        </a:defRPr>
      </a:lvl7pPr>
      <a:lvl8pPr marL="9911824" algn="l" defTabSz="1415975" rtl="0" eaLnBrk="1" latinLnBrk="0" hangingPunct="1">
        <a:defRPr sz="5575" kern="1200">
          <a:solidFill>
            <a:schemeClr val="tx1"/>
          </a:solidFill>
          <a:latin typeface="+mn-lt"/>
          <a:ea typeface="+mn-ea"/>
          <a:cs typeface="+mn-cs"/>
        </a:defRPr>
      </a:lvl8pPr>
      <a:lvl9pPr marL="11327799" algn="l" defTabSz="1415975" rtl="0" eaLnBrk="1" latinLnBrk="0" hangingPunct="1">
        <a:defRPr sz="557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C69821B-B64D-4644-A983-8F65FFB3A5C4}"/>
              </a:ext>
            </a:extLst>
          </p:cNvPr>
          <p:cNvGraphicFramePr>
            <a:graphicFrameLocks noGrp="1"/>
          </p:cNvGraphicFramePr>
          <p:nvPr>
            <p:extLst>
              <p:ext uri="{D42A27DB-BD31-4B8C-83A1-F6EECF244321}">
                <p14:modId xmlns:p14="http://schemas.microsoft.com/office/powerpoint/2010/main" val="4012584031"/>
              </p:ext>
            </p:extLst>
          </p:nvPr>
        </p:nvGraphicFramePr>
        <p:xfrm>
          <a:off x="544064" y="7011984"/>
          <a:ext cx="10607040" cy="10387812"/>
        </p:xfrm>
        <a:graphic>
          <a:graphicData uri="http://schemas.openxmlformats.org/drawingml/2006/table">
            <a:tbl>
              <a:tblPr firstRow="1" bandRow="1">
                <a:tableStyleId>{2D5ABB26-0587-4C30-8999-92F81FD0307C}</a:tableStyleId>
              </a:tblPr>
              <a:tblGrid>
                <a:gridCol w="10607040">
                  <a:extLst>
                    <a:ext uri="{9D8B030D-6E8A-4147-A177-3AD203B41FA5}">
                      <a16:colId xmlns:a16="http://schemas.microsoft.com/office/drawing/2014/main" val="4190649009"/>
                    </a:ext>
                  </a:extLst>
                </a:gridCol>
              </a:tblGrid>
              <a:tr h="482717">
                <a:tc>
                  <a:txBody>
                    <a:bodyPr/>
                    <a:lstStyle/>
                    <a:p>
                      <a:r>
                        <a:rPr lang="en-US" sz="3000" b="1" dirty="0">
                          <a:solidFill>
                            <a:schemeClr val="bg2"/>
                          </a:solidFill>
                        </a:rPr>
                        <a:t>Methods</a:t>
                      </a:r>
                    </a:p>
                  </a:txBody>
                  <a:tcPr marL="59003" marR="59003" marT="29502" marB="29502" anchor="ctr">
                    <a:solidFill>
                      <a:schemeClr val="tx2"/>
                    </a:solidFill>
                  </a:tcPr>
                </a:tc>
                <a:extLst>
                  <a:ext uri="{0D108BD9-81ED-4DB2-BD59-A6C34878D82A}">
                    <a16:rowId xmlns:a16="http://schemas.microsoft.com/office/drawing/2014/main" val="3866093828"/>
                  </a:ext>
                </a:extLst>
              </a:tr>
              <a:tr h="9247292">
                <a:tc>
                  <a:txBody>
                    <a:bodyPr/>
                    <a:lstStyle/>
                    <a:p>
                      <a:pPr marL="121920" marR="0" lvl="0" indent="-121920"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Conducted a retrospective cohort study using data from a large, integrated US-based administrative health database (January 1, 2012 - December 31, 2022).</a:t>
                      </a:r>
                    </a:p>
                    <a:p>
                      <a:pPr marL="121920" marR="0" lvl="0" indent="-121920"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Adult patients (≥18 years) with sHTG (500-15,000 mg/dL) between January 1, 2013 and December 31, 2021 (identification period, ID). From this identified group, 2 cohorts were created: patients with sHTG with AP and patients with sHTG without AP.</a:t>
                      </a:r>
                    </a:p>
                    <a:p>
                      <a:pPr marL="122238" marR="0" lvl="0" indent="-122238" algn="l" defTabSz="1415975"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All patients were followed for ≥6 months after the index date (or died within 6 months).</a:t>
                      </a:r>
                    </a:p>
                    <a:p>
                      <a:pPr marL="0" indent="0">
                        <a:buClr>
                          <a:schemeClr val="tx2"/>
                        </a:buClr>
                        <a:buFont typeface="Arial" panose="020B0604020202020204" pitchFamily="34" charset="0"/>
                        <a:buNone/>
                      </a:pPr>
                      <a:r>
                        <a:rPr lang="en-US" sz="2000" b="1" i="0" dirty="0">
                          <a:solidFill>
                            <a:srgbClr val="05ACD3"/>
                          </a:solidFill>
                        </a:rPr>
                        <a:t>sHTG-AP patients</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Diagnosis of AP (ICD-9-CM: 577.0; ICD-10-CM: K85.xx, except for K85.2 and K85.3) during ID period.</a:t>
                      </a:r>
                    </a:p>
                    <a:p>
                      <a:pPr marL="122238" marR="0" lvl="0" indent="-122238" algn="l" defTabSz="1415975"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First AP diagnosis date was used as the index date and the baseline sHTG value (within 12 months prior to the index date) closest in time to the index date used as the index test.</a:t>
                      </a:r>
                      <a:endParaRPr lang="en-US" sz="2000" b="1" i="0" dirty="0">
                        <a:solidFill>
                          <a:srgbClr val="05ACD3"/>
                        </a:solidFill>
                      </a:endParaRPr>
                    </a:p>
                    <a:p>
                      <a:pPr marL="0" indent="0">
                        <a:buClr>
                          <a:schemeClr val="tx2"/>
                        </a:buClr>
                        <a:buFont typeface="Arial" panose="020B0604020202020204" pitchFamily="34" charset="0"/>
                        <a:buNone/>
                      </a:pPr>
                      <a:r>
                        <a:rPr lang="en-US" sz="2000" b="1" i="0" dirty="0">
                          <a:solidFill>
                            <a:srgbClr val="05ACD3"/>
                          </a:solidFill>
                        </a:rPr>
                        <a:t>sHTG without AP patients</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Patients with a sHTG value during ID period who were not included in sHTG-AP cohort.</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If patients had multiple qualifying sHTG values, one was randomly selected as the index test. To qualify, there had to have been no evidence of AP during 12 months before or after the test.</a:t>
                      </a:r>
                    </a:p>
                    <a:p>
                      <a:pPr marL="122238" marR="0" lvl="0" indent="-122238" algn="l" defTabSz="1415975"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Index date randomly assigned after the index TG test date. </a:t>
                      </a:r>
                      <a:endParaRPr lang="en-US" sz="2000" b="1" i="0" kern="1200" dirty="0">
                        <a:solidFill>
                          <a:srgbClr val="05ACD3"/>
                        </a:solidFill>
                        <a:latin typeface="+mn-lt"/>
                        <a:ea typeface="+mn-ea"/>
                        <a:cs typeface="+mn-cs"/>
                      </a:endParaRPr>
                    </a:p>
                    <a:p>
                      <a:pPr marL="0" marR="0" indent="0"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US" sz="2000" b="1" i="0" kern="1200" dirty="0">
                          <a:solidFill>
                            <a:srgbClr val="05ACD3"/>
                          </a:solidFill>
                          <a:latin typeface="+mn-lt"/>
                          <a:ea typeface="+mn-ea"/>
                          <a:cs typeface="+mn-cs"/>
                        </a:rPr>
                        <a:t>Exclusion criteria</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Noncontinuous health plan enrollment during baseline period (12 months prior to the index date).</a:t>
                      </a:r>
                    </a:p>
                    <a:p>
                      <a:pPr marL="122238" marR="0" lvl="0" indent="-122238" algn="l" defTabSz="1415975"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Evidence of the following during baseline period: alcohol-induced diagnoses (e.g., alcohol-induced chronic pancreatitis), drug induced AP, other chronic pancreatitis, biliary obstruction, gallstones, hypercalcemia, and acute coronary syndrome, stroke, or transient ischemic attack within 3 months prior to the index date.</a:t>
                      </a:r>
                    </a:p>
                    <a:p>
                      <a:pPr marL="0" marR="0" lvl="0" indent="0"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US" sz="2000" b="1" i="0" kern="1200" dirty="0">
                          <a:solidFill>
                            <a:srgbClr val="05ACD3"/>
                          </a:solidFill>
                          <a:latin typeface="+mn-lt"/>
                          <a:ea typeface="+mn-ea"/>
                          <a:cs typeface="+mn-cs"/>
                        </a:rPr>
                        <a:t>Measures</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Baseline: demographics, comorbidities, physician characteristics, laboratory results, and treatment use. </a:t>
                      </a:r>
                    </a:p>
                    <a:p>
                      <a:pPr marL="121920" marR="0" lvl="0" indent="-121920" algn="l" defTabSz="1415975"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Follow-up period: comorbidities (e.g., Charlson comorbidity index [CCI]), healthcare utilization, emergency department (ED) visits, hospitalizations, overall survival, and laboratory results (e.g., TG levels).</a:t>
                      </a:r>
                    </a:p>
                  </a:txBody>
                  <a:tcPr marL="59003" marR="59003" marT="29502" marB="29502">
                    <a:noFill/>
                  </a:tcPr>
                </a:tc>
                <a:extLst>
                  <a:ext uri="{0D108BD9-81ED-4DB2-BD59-A6C34878D82A}">
                    <a16:rowId xmlns:a16="http://schemas.microsoft.com/office/drawing/2014/main" val="2383857120"/>
                  </a:ext>
                </a:extLst>
              </a:tr>
              <a:tr h="340203">
                <a:tc>
                  <a:txBody>
                    <a:bodyPr/>
                    <a:lstStyle/>
                    <a:p>
                      <a:pPr marL="342900" indent="-342900">
                        <a:buClr>
                          <a:schemeClr val="tx2"/>
                        </a:buClr>
                        <a:buFont typeface="Arial" panose="020B0604020202020204" pitchFamily="34" charset="0"/>
                        <a:buChar char="•"/>
                      </a:pPr>
                      <a:endParaRPr lang="en-US" sz="2000" b="0" dirty="0">
                        <a:solidFill>
                          <a:schemeClr val="tx1"/>
                        </a:solidFill>
                      </a:endParaRPr>
                    </a:p>
                  </a:txBody>
                  <a:tcPr marL="59003" marR="59003" marT="29502" marB="29502">
                    <a:noFill/>
                  </a:tcPr>
                </a:tc>
                <a:extLst>
                  <a:ext uri="{0D108BD9-81ED-4DB2-BD59-A6C34878D82A}">
                    <a16:rowId xmlns:a16="http://schemas.microsoft.com/office/drawing/2014/main" val="1720842203"/>
                  </a:ext>
                </a:extLst>
              </a:tr>
            </a:tbl>
          </a:graphicData>
        </a:graphic>
      </p:graphicFrame>
      <p:sp>
        <p:nvSpPr>
          <p:cNvPr id="130" name="Rectangle 129">
            <a:extLst>
              <a:ext uri="{FF2B5EF4-FFF2-40B4-BE49-F238E27FC236}">
                <a16:creationId xmlns:a16="http://schemas.microsoft.com/office/drawing/2014/main" id="{5ADAA532-FDE4-4F95-BB60-745E24E5D39C}"/>
              </a:ext>
            </a:extLst>
          </p:cNvPr>
          <p:cNvSpPr/>
          <p:nvPr/>
        </p:nvSpPr>
        <p:spPr>
          <a:xfrm>
            <a:off x="0" y="0"/>
            <a:ext cx="34137600" cy="243656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575">
              <a:solidFill>
                <a:schemeClr val="bg2"/>
              </a:solidFill>
            </a:endParaRPr>
          </a:p>
        </p:txBody>
      </p:sp>
      <p:sp>
        <p:nvSpPr>
          <p:cNvPr id="4" name="TextBox 3">
            <a:extLst>
              <a:ext uri="{FF2B5EF4-FFF2-40B4-BE49-F238E27FC236}">
                <a16:creationId xmlns:a16="http://schemas.microsoft.com/office/drawing/2014/main" id="{C55D09A4-2306-490D-8BB3-8F7BD5D2FBC5}"/>
              </a:ext>
            </a:extLst>
          </p:cNvPr>
          <p:cNvSpPr txBox="1"/>
          <p:nvPr/>
        </p:nvSpPr>
        <p:spPr>
          <a:xfrm>
            <a:off x="0" y="232116"/>
            <a:ext cx="34137600" cy="2090444"/>
          </a:xfrm>
          <a:prstGeom prst="rect">
            <a:avLst/>
          </a:prstGeom>
          <a:noFill/>
        </p:spPr>
        <p:txBody>
          <a:bodyPr wrap="square" rtlCol="0">
            <a:spAutoFit/>
          </a:bodyPr>
          <a:lstStyle/>
          <a:p>
            <a:pPr algn="ctr">
              <a:spcAft>
                <a:spcPts val="1200"/>
              </a:spcAft>
              <a:tabLst>
                <a:tab pos="27658833" algn="l"/>
              </a:tabLst>
            </a:pPr>
            <a:r>
              <a:rPr lang="en-US" sz="4000" b="1" dirty="0">
                <a:solidFill>
                  <a:schemeClr val="bg2"/>
                </a:solidFill>
              </a:rPr>
              <a:t>Worse Health Outcomes and Survival of Patients With Severe Hypertriglyceridemia After Acute Pancreatitis </a:t>
            </a:r>
          </a:p>
          <a:p>
            <a:pPr algn="ctr">
              <a:tabLst>
                <a:tab pos="27658833" algn="l"/>
              </a:tabLst>
            </a:pPr>
            <a:r>
              <a:rPr lang="en-US" sz="3000" dirty="0">
                <a:solidFill>
                  <a:schemeClr val="bg2"/>
                </a:solidFill>
                <a:ea typeface="Calibri" panose="020F0502020204030204" pitchFamily="34" charset="0"/>
              </a:rPr>
              <a:t>Michael S. Broder, MD, MSHS</a:t>
            </a:r>
            <a:r>
              <a:rPr lang="en-US" sz="3000" baseline="30000" dirty="0">
                <a:solidFill>
                  <a:schemeClr val="bg2"/>
                </a:solidFill>
                <a:ea typeface="Calibri" panose="020F0502020204030204" pitchFamily="34" charset="0"/>
              </a:rPr>
              <a:t>1</a:t>
            </a:r>
            <a:r>
              <a:rPr lang="en-US" sz="3000" dirty="0">
                <a:solidFill>
                  <a:schemeClr val="bg2"/>
                </a:solidFill>
                <a:ea typeface="Calibri" panose="020F0502020204030204" pitchFamily="34" charset="0"/>
              </a:rPr>
              <a:t>,</a:t>
            </a:r>
            <a:r>
              <a:rPr lang="en-US" sz="3000" baseline="30000" dirty="0">
                <a:solidFill>
                  <a:schemeClr val="bg2"/>
                </a:solidFill>
                <a:ea typeface="Calibri" panose="020F0502020204030204" pitchFamily="34" charset="0"/>
              </a:rPr>
              <a:t> </a:t>
            </a:r>
            <a:r>
              <a:rPr lang="en-US" sz="3000" dirty="0">
                <a:solidFill>
                  <a:schemeClr val="bg2"/>
                </a:solidFill>
                <a:ea typeface="Calibri" panose="020F0502020204030204" pitchFamily="34" charset="0"/>
              </a:rPr>
              <a:t>Eunice Chang, PhD</a:t>
            </a:r>
            <a:r>
              <a:rPr lang="en-US" sz="3000" baseline="30000" dirty="0">
                <a:solidFill>
                  <a:schemeClr val="bg2"/>
                </a:solidFill>
                <a:ea typeface="Calibri" panose="020F0502020204030204" pitchFamily="34" charset="0"/>
              </a:rPr>
              <a:t>1</a:t>
            </a:r>
            <a:r>
              <a:rPr lang="en-US" sz="3000" dirty="0">
                <a:solidFill>
                  <a:schemeClr val="bg2"/>
                </a:solidFill>
                <a:ea typeface="Calibri" panose="020F0502020204030204" pitchFamily="34" charset="0"/>
              </a:rPr>
              <a:t>, Jonathan L. Respress, PhD, MBA</a:t>
            </a:r>
            <a:r>
              <a:rPr lang="en-US" sz="3000" baseline="30000" dirty="0">
                <a:solidFill>
                  <a:schemeClr val="bg2"/>
                </a:solidFill>
                <a:ea typeface="Calibri" panose="020F0502020204030204" pitchFamily="34" charset="0"/>
              </a:rPr>
              <a:t>2</a:t>
            </a:r>
            <a:r>
              <a:rPr lang="en-US" sz="3000" dirty="0">
                <a:solidFill>
                  <a:schemeClr val="bg2"/>
                </a:solidFill>
                <a:ea typeface="Calibri" panose="020F0502020204030204" pitchFamily="34" charset="0"/>
              </a:rPr>
              <a:t>, Kathleen F. Villa, MS</a:t>
            </a:r>
            <a:r>
              <a:rPr lang="en-US" sz="3000" baseline="30000" dirty="0">
                <a:solidFill>
                  <a:schemeClr val="bg2"/>
                </a:solidFill>
                <a:ea typeface="Calibri" panose="020F0502020204030204" pitchFamily="34" charset="0"/>
              </a:rPr>
              <a:t>2</a:t>
            </a:r>
            <a:r>
              <a:rPr lang="en-US" sz="3000" dirty="0">
                <a:solidFill>
                  <a:schemeClr val="bg2"/>
                </a:solidFill>
                <a:ea typeface="Calibri" panose="020F0502020204030204" pitchFamily="34" charset="0"/>
              </a:rPr>
              <a:t>, Nathan D. Wong, PhD, MPH, FACC, FAHA, FNLA, MASPC</a:t>
            </a:r>
            <a:r>
              <a:rPr lang="en-US" sz="3000" baseline="30000" dirty="0">
                <a:solidFill>
                  <a:schemeClr val="bg2"/>
                </a:solidFill>
                <a:ea typeface="Calibri" panose="020F0502020204030204" pitchFamily="34" charset="0"/>
              </a:rPr>
              <a:t>3</a:t>
            </a:r>
          </a:p>
          <a:p>
            <a:pPr algn="ctr">
              <a:tabLst>
                <a:tab pos="27658833" algn="l"/>
              </a:tabLst>
            </a:pPr>
            <a:r>
              <a:rPr lang="en-US" sz="3000" baseline="30000" dirty="0">
                <a:solidFill>
                  <a:schemeClr val="bg2"/>
                </a:solidFill>
                <a:ea typeface="Calibri" panose="020F0502020204030204" pitchFamily="34" charset="0"/>
                <a:cs typeface="Calibri" panose="020F0502020204030204" pitchFamily="34" charset="0"/>
              </a:rPr>
              <a:t>1</a:t>
            </a:r>
            <a:r>
              <a:rPr lang="en-US" sz="3000" dirty="0">
                <a:solidFill>
                  <a:schemeClr val="bg2"/>
                </a:solidFill>
                <a:ea typeface="Calibri" panose="020F0502020204030204" pitchFamily="34" charset="0"/>
                <a:cs typeface="Calibri" panose="020F0502020204030204" pitchFamily="34" charset="0"/>
              </a:rPr>
              <a:t>PHAR (Partnership for Health Analytic Research, LLC), Beverly Hills, CA, USA, </a:t>
            </a:r>
            <a:r>
              <a:rPr lang="en-US" sz="3000" baseline="30000" dirty="0">
                <a:solidFill>
                  <a:schemeClr val="bg2"/>
                </a:solidFill>
                <a:ea typeface="Calibri" panose="020F0502020204030204" pitchFamily="34" charset="0"/>
                <a:cs typeface="Calibri" panose="020F0502020204030204" pitchFamily="34" charset="0"/>
              </a:rPr>
              <a:t>2</a:t>
            </a:r>
            <a:r>
              <a:rPr lang="en-US" sz="3000" dirty="0">
                <a:solidFill>
                  <a:schemeClr val="bg2"/>
                </a:solidFill>
                <a:ea typeface="Calibri" panose="020F0502020204030204" pitchFamily="34" charset="0"/>
                <a:cs typeface="Calibri" panose="020F0502020204030204" pitchFamily="34" charset="0"/>
              </a:rPr>
              <a:t>Ionis Pharmaceuticals, Carlsbad, CA, USA, </a:t>
            </a:r>
            <a:r>
              <a:rPr lang="en-US" sz="3000" baseline="30000" dirty="0">
                <a:solidFill>
                  <a:schemeClr val="bg2"/>
                </a:solidFill>
                <a:ea typeface="Calibri" panose="020F0502020204030204" pitchFamily="34" charset="0"/>
                <a:cs typeface="Calibri" panose="020F0502020204030204" pitchFamily="34" charset="0"/>
              </a:rPr>
              <a:t>3</a:t>
            </a:r>
            <a:r>
              <a:rPr lang="en-US" sz="3000" dirty="0">
                <a:solidFill>
                  <a:schemeClr val="bg2"/>
                </a:solidFill>
                <a:ea typeface="Calibri" panose="020F0502020204030204" pitchFamily="34" charset="0"/>
                <a:cs typeface="Calibri" panose="020F0502020204030204" pitchFamily="34" charset="0"/>
              </a:rPr>
              <a:t>University of California, Irvine, School of Medicine, Irvine, CA, USA</a:t>
            </a:r>
          </a:p>
          <a:p>
            <a:pPr algn="ctr">
              <a:lnSpc>
                <a:spcPct val="107000"/>
              </a:lnSpc>
            </a:pPr>
            <a:endParaRPr lang="en-US" sz="3000" baseline="30000" dirty="0">
              <a:solidFill>
                <a:schemeClr val="bg2"/>
              </a:solidFill>
              <a:ea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9EE31B4A-6C28-4E1F-BCCD-F2784CC5A4A1}"/>
              </a:ext>
            </a:extLst>
          </p:cNvPr>
          <p:cNvGraphicFramePr>
            <a:graphicFrameLocks noGrp="1"/>
          </p:cNvGraphicFramePr>
          <p:nvPr>
            <p:extLst>
              <p:ext uri="{D42A27DB-BD31-4B8C-83A1-F6EECF244321}">
                <p14:modId xmlns:p14="http://schemas.microsoft.com/office/powerpoint/2010/main" val="2680207090"/>
              </p:ext>
            </p:extLst>
          </p:nvPr>
        </p:nvGraphicFramePr>
        <p:xfrm>
          <a:off x="11885989" y="7647115"/>
          <a:ext cx="10607040" cy="3318408"/>
        </p:xfrm>
        <a:graphic>
          <a:graphicData uri="http://schemas.openxmlformats.org/drawingml/2006/table">
            <a:tbl>
              <a:tblPr firstRow="1" bandRow="1">
                <a:tableStyleId>{2D5ABB26-0587-4C30-8999-92F81FD0307C}</a:tableStyleId>
              </a:tblPr>
              <a:tblGrid>
                <a:gridCol w="10607040">
                  <a:extLst>
                    <a:ext uri="{9D8B030D-6E8A-4147-A177-3AD203B41FA5}">
                      <a16:colId xmlns:a16="http://schemas.microsoft.com/office/drawing/2014/main" val="4190649009"/>
                    </a:ext>
                  </a:extLst>
                </a:gridCol>
              </a:tblGrid>
              <a:tr h="438310">
                <a:tc>
                  <a:txBody>
                    <a:bodyPr/>
                    <a:lstStyle/>
                    <a:p>
                      <a:r>
                        <a:rPr lang="en-US" sz="3000" b="1" dirty="0">
                          <a:solidFill>
                            <a:schemeClr val="bg2"/>
                          </a:solidFill>
                        </a:rPr>
                        <a:t>Results</a:t>
                      </a:r>
                    </a:p>
                  </a:txBody>
                  <a:tcPr marL="59003" marR="59003" marT="29502" marB="29502" anchor="ctr">
                    <a:solidFill>
                      <a:schemeClr val="tx2"/>
                    </a:solidFill>
                  </a:tcPr>
                </a:tc>
                <a:extLst>
                  <a:ext uri="{0D108BD9-81ED-4DB2-BD59-A6C34878D82A}">
                    <a16:rowId xmlns:a16="http://schemas.microsoft.com/office/drawing/2014/main" val="3866093828"/>
                  </a:ext>
                </a:extLst>
              </a:tr>
              <a:tr h="1595186">
                <a:tc>
                  <a:txBody>
                    <a:bodyPr/>
                    <a:lstStyle/>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Matching resulted in 1,197 in each group. Patients were well matched on all matching characteristics and baseline measures (absolute values of all standardized mean differences were ≤0.2). Patient characteristics are shown in </a:t>
                      </a:r>
                      <a:r>
                        <a:rPr lang="en-US" sz="2000" b="1" kern="1200" dirty="0">
                          <a:solidFill>
                            <a:schemeClr val="tx1"/>
                          </a:solidFill>
                          <a:latin typeface="+mn-lt"/>
                          <a:ea typeface="+mn-ea"/>
                          <a:cs typeface="+mn-cs"/>
                        </a:rPr>
                        <a:t>Table 1</a:t>
                      </a:r>
                      <a:r>
                        <a:rPr lang="en-US" sz="2000" kern="1200" dirty="0">
                          <a:solidFill>
                            <a:schemeClr val="tx1"/>
                          </a:solidFill>
                          <a:latin typeface="+mn-lt"/>
                          <a:ea typeface="+mn-ea"/>
                          <a:cs typeface="+mn-cs"/>
                        </a:rPr>
                        <a:t>. </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Mortality during follow-up was 11.4% for sHTG-AP vs. 6.5% for sHTG without AP (p&lt;0.001). </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Patients with sHTG-AP were more likely to have an ED visit during the follow-up period vs. patients with sHTG without AP (90.6% vs. 54.5%, p&lt;0.001) or to be hospitalized (72.0% vs. 29.2%, p&lt;0.001). </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The risk of death, ED visit, and hospitalization were each statistically significantly higher in patients with sHTG-AP compared to sHTG without AP, over the follow-up period (</a:t>
                      </a:r>
                      <a:r>
                        <a:rPr lang="en-US" sz="2000" b="1" kern="1200" dirty="0">
                          <a:solidFill>
                            <a:schemeClr val="tx1"/>
                          </a:solidFill>
                          <a:latin typeface="+mn-lt"/>
                          <a:ea typeface="+mn-ea"/>
                          <a:cs typeface="+mn-cs"/>
                        </a:rPr>
                        <a:t>Figure 1</a:t>
                      </a:r>
                      <a:r>
                        <a:rPr lang="en-US" sz="2000" kern="1200" dirty="0">
                          <a:solidFill>
                            <a:schemeClr val="tx1"/>
                          </a:solidFill>
                          <a:latin typeface="+mn-lt"/>
                          <a:ea typeface="+mn-ea"/>
                          <a:cs typeface="+mn-cs"/>
                        </a:rPr>
                        <a:t>).</a:t>
                      </a:r>
                    </a:p>
                  </a:txBody>
                  <a:tcPr marL="59003" marR="59003" marT="29502" marB="29502"/>
                </a:tc>
                <a:extLst>
                  <a:ext uri="{0D108BD9-81ED-4DB2-BD59-A6C34878D82A}">
                    <a16:rowId xmlns:a16="http://schemas.microsoft.com/office/drawing/2014/main" val="2383857120"/>
                  </a:ext>
                </a:extLst>
              </a:tr>
            </a:tbl>
          </a:graphicData>
        </a:graphic>
      </p:graphicFrame>
      <p:graphicFrame>
        <p:nvGraphicFramePr>
          <p:cNvPr id="10" name="Table 9">
            <a:extLst>
              <a:ext uri="{FF2B5EF4-FFF2-40B4-BE49-F238E27FC236}">
                <a16:creationId xmlns:a16="http://schemas.microsoft.com/office/drawing/2014/main" id="{8F563FCB-4D45-4EB5-B2DA-451F5630B21B}"/>
              </a:ext>
            </a:extLst>
          </p:cNvPr>
          <p:cNvGraphicFramePr>
            <a:graphicFrameLocks noGrp="1"/>
          </p:cNvGraphicFramePr>
          <p:nvPr>
            <p:extLst>
              <p:ext uri="{D42A27DB-BD31-4B8C-83A1-F6EECF244321}">
                <p14:modId xmlns:p14="http://schemas.microsoft.com/office/powerpoint/2010/main" val="3764934916"/>
              </p:ext>
            </p:extLst>
          </p:nvPr>
        </p:nvGraphicFramePr>
        <p:xfrm>
          <a:off x="23206102" y="14453664"/>
          <a:ext cx="10515600" cy="2708808"/>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4190649009"/>
                    </a:ext>
                  </a:extLst>
                </a:gridCol>
              </a:tblGrid>
              <a:tr h="290832">
                <a:tc>
                  <a:txBody>
                    <a:bodyPr/>
                    <a:lstStyle/>
                    <a:p>
                      <a:r>
                        <a:rPr lang="en-US" sz="3000" b="1" dirty="0">
                          <a:solidFill>
                            <a:schemeClr val="bg2"/>
                          </a:solidFill>
                        </a:rPr>
                        <a:t>Conclusion</a:t>
                      </a:r>
                    </a:p>
                  </a:txBody>
                  <a:tcPr marL="59003" marR="59003" marT="29502" marB="29502" anchor="ctr">
                    <a:solidFill>
                      <a:schemeClr val="tx2"/>
                    </a:solidFill>
                  </a:tcPr>
                </a:tc>
                <a:extLst>
                  <a:ext uri="{0D108BD9-81ED-4DB2-BD59-A6C34878D82A}">
                    <a16:rowId xmlns:a16="http://schemas.microsoft.com/office/drawing/2014/main" val="3866093828"/>
                  </a:ext>
                </a:extLst>
              </a:tr>
              <a:tr h="1742868">
                <a:tc>
                  <a:txBody>
                    <a:bodyPr/>
                    <a:lstStyle/>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Beginning from an initial episode of AP, patients with sHTG in this large national sample had significantly worse health outcomes than sHTG patients who had not had AP.</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b="1" kern="1200" dirty="0">
                          <a:solidFill>
                            <a:srgbClr val="05ACD3"/>
                          </a:solidFill>
                          <a:latin typeface="+mn-lt"/>
                          <a:ea typeface="+mn-ea"/>
                          <a:cs typeface="+mn-cs"/>
                        </a:rPr>
                        <a:t>Preventing initial episodes of AP in patients with sHTG may have important health benefits. Establishing a causal link between AP and the outcomes measured will require </a:t>
                      </a:r>
                      <a:r>
                        <a:rPr lang="en-US" sz="2000" b="1" kern="1200" dirty="0">
                          <a:solidFill>
                            <a:schemeClr val="tx2"/>
                          </a:solidFill>
                          <a:latin typeface="+mn-lt"/>
                          <a:ea typeface="+mn-ea"/>
                          <a:cs typeface="+mn-cs"/>
                        </a:rPr>
                        <a:t>additional research. </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b="1" kern="1200" dirty="0">
                          <a:solidFill>
                            <a:schemeClr val="tx2"/>
                          </a:solidFill>
                          <a:latin typeface="+mn-lt"/>
                          <a:ea typeface="+mn-ea"/>
                          <a:cs typeface="+mn-cs"/>
                        </a:rPr>
                        <a:t>Research is also needed in patients with sHTG without AP compared to the general population as mortality, ED visits, and hospitalizations are still high.</a:t>
                      </a:r>
                    </a:p>
                  </a:txBody>
                  <a:tcPr marL="59003" marR="59003" marT="29502" marB="29502"/>
                </a:tc>
                <a:extLst>
                  <a:ext uri="{0D108BD9-81ED-4DB2-BD59-A6C34878D82A}">
                    <a16:rowId xmlns:a16="http://schemas.microsoft.com/office/drawing/2014/main" val="2383857120"/>
                  </a:ext>
                </a:extLst>
              </a:tr>
            </a:tbl>
          </a:graphicData>
        </a:graphic>
      </p:graphicFrame>
      <p:sp>
        <p:nvSpPr>
          <p:cNvPr id="11" name="TextBox 10">
            <a:extLst>
              <a:ext uri="{FF2B5EF4-FFF2-40B4-BE49-F238E27FC236}">
                <a16:creationId xmlns:a16="http://schemas.microsoft.com/office/drawing/2014/main" id="{A7BC6B45-620E-4B97-BDAB-0CE5100E0DD0}"/>
              </a:ext>
            </a:extLst>
          </p:cNvPr>
          <p:cNvSpPr txBox="1"/>
          <p:nvPr/>
        </p:nvSpPr>
        <p:spPr>
          <a:xfrm>
            <a:off x="-1" y="18842441"/>
            <a:ext cx="34137600" cy="369332"/>
          </a:xfrm>
          <a:prstGeom prst="rect">
            <a:avLst/>
          </a:prstGeom>
          <a:solidFill>
            <a:schemeClr val="accent2"/>
          </a:solidFill>
        </p:spPr>
        <p:txBody>
          <a:bodyPr wrap="square" rtlCol="0" anchor="ctr">
            <a:spAutoFit/>
          </a:bodyPr>
          <a:lstStyle/>
          <a:p>
            <a:pPr defTabSz="2560046" eaLnBrk="0" fontAlgn="base" hangingPunct="0">
              <a:spcBef>
                <a:spcPct val="0"/>
              </a:spcBef>
              <a:spcAft>
                <a:spcPct val="0"/>
              </a:spcAft>
            </a:pPr>
            <a:r>
              <a:rPr lang="en-US" altLang="en-US" sz="1800" dirty="0">
                <a:solidFill>
                  <a:schemeClr val="bg1"/>
                </a:solidFill>
                <a:latin typeface="Arial"/>
                <a:ea typeface="Times New Roman" panose="02020603050405020304" pitchFamily="18" charset="0"/>
                <a:cs typeface="Arial"/>
              </a:rPr>
              <a:t>Poster presented at NLA Scientific Sessions, Las Vegas, NV, May 30 - June 2, 2024</a:t>
            </a:r>
            <a:endParaRPr lang="en-US" altLang="en-US" sz="1800" dirty="0">
              <a:solidFill>
                <a:schemeClr val="bg1"/>
              </a:solidFill>
              <a:latin typeface="Arial"/>
              <a:cs typeface="Arial"/>
            </a:endParaRPr>
          </a:p>
        </p:txBody>
      </p:sp>
      <p:sp>
        <p:nvSpPr>
          <p:cNvPr id="3" name="TextBox 2">
            <a:extLst>
              <a:ext uri="{FF2B5EF4-FFF2-40B4-BE49-F238E27FC236}">
                <a16:creationId xmlns:a16="http://schemas.microsoft.com/office/drawing/2014/main" id="{E851DA22-60F0-9946-3E7E-A295D753BBE4}"/>
              </a:ext>
            </a:extLst>
          </p:cNvPr>
          <p:cNvSpPr txBox="1"/>
          <p:nvPr/>
        </p:nvSpPr>
        <p:spPr>
          <a:xfrm>
            <a:off x="32190337" y="148856"/>
            <a:ext cx="1747457" cy="461665"/>
          </a:xfrm>
          <a:prstGeom prst="rect">
            <a:avLst/>
          </a:prstGeom>
          <a:noFill/>
        </p:spPr>
        <p:txBody>
          <a:bodyPr wrap="square" rtlCol="0">
            <a:spAutoFit/>
          </a:bodyPr>
          <a:lstStyle/>
          <a:p>
            <a:r>
              <a:rPr lang="en-US" sz="2400" dirty="0">
                <a:solidFill>
                  <a:schemeClr val="bg1"/>
                </a:solidFill>
              </a:rPr>
              <a:t>#118</a:t>
            </a:r>
          </a:p>
        </p:txBody>
      </p:sp>
      <p:graphicFrame>
        <p:nvGraphicFramePr>
          <p:cNvPr id="6" name="Table 6">
            <a:extLst>
              <a:ext uri="{FF2B5EF4-FFF2-40B4-BE49-F238E27FC236}">
                <a16:creationId xmlns:a16="http://schemas.microsoft.com/office/drawing/2014/main" id="{72521CFD-A0D7-4D0A-95CA-7BF4BFD1CD36}"/>
              </a:ext>
            </a:extLst>
          </p:cNvPr>
          <p:cNvGraphicFramePr>
            <a:graphicFrameLocks noGrp="1"/>
          </p:cNvGraphicFramePr>
          <p:nvPr>
            <p:extLst>
              <p:ext uri="{D42A27DB-BD31-4B8C-83A1-F6EECF244321}">
                <p14:modId xmlns:p14="http://schemas.microsoft.com/office/powerpoint/2010/main" val="3164400810"/>
              </p:ext>
            </p:extLst>
          </p:nvPr>
        </p:nvGraphicFramePr>
        <p:xfrm>
          <a:off x="544064" y="2684278"/>
          <a:ext cx="10607040" cy="3928008"/>
        </p:xfrm>
        <a:graphic>
          <a:graphicData uri="http://schemas.openxmlformats.org/drawingml/2006/table">
            <a:tbl>
              <a:tblPr firstRow="1" bandRow="1">
                <a:tableStyleId>{2D5ABB26-0587-4C30-8999-92F81FD0307C}</a:tableStyleId>
              </a:tblPr>
              <a:tblGrid>
                <a:gridCol w="10607040">
                  <a:extLst>
                    <a:ext uri="{9D8B030D-6E8A-4147-A177-3AD203B41FA5}">
                      <a16:colId xmlns:a16="http://schemas.microsoft.com/office/drawing/2014/main" val="4190649009"/>
                    </a:ext>
                  </a:extLst>
                </a:gridCol>
              </a:tblGrid>
              <a:tr h="438310">
                <a:tc>
                  <a:txBody>
                    <a:bodyPr/>
                    <a:lstStyle/>
                    <a:p>
                      <a:r>
                        <a:rPr lang="en-US" sz="3000" b="1" dirty="0">
                          <a:solidFill>
                            <a:schemeClr val="bg2"/>
                          </a:solidFill>
                        </a:rPr>
                        <a:t>Background/Synopsis </a:t>
                      </a:r>
                    </a:p>
                  </a:txBody>
                  <a:tcPr marL="59003" marR="59003" marT="29502" marB="29502" anchor="ctr">
                    <a:solidFill>
                      <a:schemeClr val="tx2"/>
                    </a:solidFill>
                  </a:tcPr>
                </a:tc>
                <a:extLst>
                  <a:ext uri="{0D108BD9-81ED-4DB2-BD59-A6C34878D82A}">
                    <a16:rowId xmlns:a16="http://schemas.microsoft.com/office/drawing/2014/main" val="3866093828"/>
                  </a:ext>
                </a:extLst>
              </a:tr>
              <a:tr h="1919699">
                <a:tc>
                  <a:txBody>
                    <a:bodyPr/>
                    <a:lstStyle/>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dirty="0">
                          <a:solidFill>
                            <a:schemeClr val="tx1"/>
                          </a:solidFill>
                        </a:rPr>
                        <a:t>1 in 4 US adults, including nearly 1 in 3 on statin therapy, have hypertriglyceridemia (HTG).</a:t>
                      </a:r>
                      <a:r>
                        <a:rPr lang="en-US" sz="2000" baseline="30000" dirty="0">
                          <a:solidFill>
                            <a:schemeClr val="tx1"/>
                          </a:solidFill>
                        </a:rPr>
                        <a:t>1</a:t>
                      </a:r>
                      <a:r>
                        <a:rPr lang="en-US" sz="2000" dirty="0">
                          <a:solidFill>
                            <a:schemeClr val="tx1"/>
                          </a:solidFill>
                        </a:rPr>
                        <a:t> A 2011 study estimated the prevalence of severe HTG (sHTG) (defined as triglyceride [TG] level 500-20,000 mg/dL) to be roughly 3.4 million adults in the US.</a:t>
                      </a:r>
                      <a:r>
                        <a:rPr lang="en-US" sz="2000" baseline="30000" dirty="0">
                          <a:solidFill>
                            <a:schemeClr val="tx1"/>
                          </a:solidFill>
                        </a:rPr>
                        <a:t>2</a:t>
                      </a:r>
                      <a:r>
                        <a:rPr lang="en-US" sz="2000" dirty="0">
                          <a:solidFill>
                            <a:schemeClr val="tx1"/>
                          </a:solidFill>
                        </a:rPr>
                        <a:t> </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Patients with sHTG are at risk for acute pancreatitis (AP), with risk increasing with rising TG levels.</a:t>
                      </a:r>
                      <a:r>
                        <a:rPr lang="en-US" sz="2000" kern="1200" baseline="30000" dirty="0">
                          <a:solidFill>
                            <a:schemeClr val="tx1"/>
                          </a:solidFill>
                          <a:latin typeface="+mn-lt"/>
                          <a:ea typeface="+mn-ea"/>
                          <a:cs typeface="+mn-cs"/>
                        </a:rPr>
                        <a:t>3-5</a:t>
                      </a:r>
                      <a:r>
                        <a:rPr lang="en-US" sz="2000" kern="1200" dirty="0">
                          <a:solidFill>
                            <a:schemeClr val="tx1"/>
                          </a:solidFill>
                          <a:latin typeface="+mn-lt"/>
                          <a:ea typeface="+mn-ea"/>
                          <a:cs typeface="+mn-cs"/>
                        </a:rPr>
                        <a:t> sHTG-induced AP (sHTG-AP) is associated with significant morbidity, mortality, and healthcare utilization and costs.</a:t>
                      </a:r>
                      <a:r>
                        <a:rPr lang="en-US" sz="2000" kern="1200" baseline="30000" dirty="0">
                          <a:solidFill>
                            <a:schemeClr val="tx1"/>
                          </a:solidFill>
                          <a:latin typeface="+mn-lt"/>
                          <a:ea typeface="+mn-ea"/>
                          <a:cs typeface="+mn-cs"/>
                        </a:rPr>
                        <a:t>6–9 </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The literature lacks recent, real-world data on health outcomes associated with </a:t>
                      </a:r>
                      <a:r>
                        <a:rPr lang="en-US" sz="2000" kern="1200" dirty="0" err="1">
                          <a:solidFill>
                            <a:schemeClr val="tx1"/>
                          </a:solidFill>
                          <a:latin typeface="+mn-lt"/>
                          <a:ea typeface="+mn-ea"/>
                          <a:cs typeface="+mn-cs"/>
                        </a:rPr>
                        <a:t>sHTG</a:t>
                      </a:r>
                      <a:r>
                        <a:rPr lang="en-US" sz="2000" kern="1200" dirty="0">
                          <a:solidFill>
                            <a:schemeClr val="tx1"/>
                          </a:solidFill>
                          <a:latin typeface="+mn-lt"/>
                          <a:ea typeface="+mn-ea"/>
                          <a:cs typeface="+mn-cs"/>
                        </a:rPr>
                        <a:t>-AP and its relationship to patient mortality is not well established.</a:t>
                      </a:r>
                      <a:r>
                        <a:rPr lang="en-US" sz="2000" kern="1200" baseline="30000" dirty="0">
                          <a:solidFill>
                            <a:schemeClr val="tx1"/>
                          </a:solidFill>
                          <a:latin typeface="+mn-lt"/>
                          <a:ea typeface="+mn-ea"/>
                          <a:cs typeface="+mn-cs"/>
                        </a:rPr>
                        <a:t>3,7,9</a:t>
                      </a:r>
                      <a:r>
                        <a:rPr lang="en-US" sz="2000" kern="1200" dirty="0">
                          <a:solidFill>
                            <a:schemeClr val="tx1"/>
                          </a:solidFill>
                          <a:latin typeface="+mn-lt"/>
                          <a:ea typeface="+mn-ea"/>
                          <a:cs typeface="+mn-cs"/>
                        </a:rPr>
                        <a:t> </a:t>
                      </a:r>
                      <a:endParaRPr lang="en-US" sz="2000" kern="1200" baseline="30000" dirty="0">
                        <a:solidFill>
                          <a:schemeClr val="tx1"/>
                        </a:solidFill>
                        <a:latin typeface="+mn-lt"/>
                        <a:ea typeface="+mn-ea"/>
                        <a:cs typeface="+mn-cs"/>
                      </a:endParaRP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b="1" kern="1200" dirty="0">
                          <a:solidFill>
                            <a:srgbClr val="05ACD3"/>
                          </a:solidFill>
                          <a:latin typeface="+mn-lt"/>
                          <a:ea typeface="+mn-ea"/>
                          <a:cs typeface="+mn-cs"/>
                        </a:rPr>
                        <a:t>This study aimed to broadly estimate the extent to which patients with sHTG-AP subsequently have differing health outcomes compared to patients with sHTG without AP.</a:t>
                      </a:r>
                    </a:p>
                  </a:txBody>
                  <a:tcPr marL="59003" marR="59003" marT="29502" marB="29502">
                    <a:solidFill>
                      <a:schemeClr val="bg1"/>
                    </a:solidFill>
                  </a:tcPr>
                </a:tc>
                <a:extLst>
                  <a:ext uri="{0D108BD9-81ED-4DB2-BD59-A6C34878D82A}">
                    <a16:rowId xmlns:a16="http://schemas.microsoft.com/office/drawing/2014/main" val="2383857120"/>
                  </a:ext>
                </a:extLst>
              </a:tr>
            </a:tbl>
          </a:graphicData>
        </a:graphic>
      </p:graphicFrame>
      <p:sp>
        <p:nvSpPr>
          <p:cNvPr id="5" name="TextBox 4">
            <a:extLst>
              <a:ext uri="{FF2B5EF4-FFF2-40B4-BE49-F238E27FC236}">
                <a16:creationId xmlns:a16="http://schemas.microsoft.com/office/drawing/2014/main" id="{E0F78987-23F1-1BA0-A7F7-5C31147FE230}"/>
              </a:ext>
            </a:extLst>
          </p:cNvPr>
          <p:cNvSpPr txBox="1"/>
          <p:nvPr/>
        </p:nvSpPr>
        <p:spPr>
          <a:xfrm>
            <a:off x="23206102" y="17270031"/>
            <a:ext cx="10515600" cy="1323439"/>
          </a:xfrm>
          <a:prstGeom prst="rect">
            <a:avLst/>
          </a:prstGeom>
          <a:solidFill>
            <a:schemeClr val="tx1">
              <a:lumMod val="20000"/>
              <a:lumOff val="80000"/>
            </a:schemeClr>
          </a:solidFill>
        </p:spPr>
        <p:txBody>
          <a:bodyPr wrap="square" numCol="1">
            <a:spAutoFit/>
          </a:bodyPr>
          <a:lstStyle/>
          <a:p>
            <a:r>
              <a:rPr lang="en-US" sz="1000" b="1" dirty="0">
                <a:solidFill>
                  <a:srgbClr val="3A5781"/>
                </a:solidFill>
              </a:rPr>
              <a:t>Disclosures</a:t>
            </a:r>
          </a:p>
          <a:p>
            <a:r>
              <a:rPr lang="en-US" sz="1000" dirty="0"/>
              <a:t>All authors declare the following: support for the present presentation (e.g., funding, provision of study materials, medical writing, etc.): Ionis Pharmaceuticals. MSB and EC are employees of PHAR, which was paid by Ionis Pharmaceuticals to conduct the research described in the presentation. PHAR also discloses financial relationships with the following entities outside of the submitted work: AbbVie, Akcea, Amgen, AstraZeneca, BioMarin Pharmaceuticals, Bristol-Myers Squibb, Boston Scientific Corporation, Eisai, Ethicon, Genentech, Gilead, Novartis, Otsuka, Pfizer, Recordati, Regeneron, Sanofi US Services, Sunovion, Takeda Pharmaceuticals USA. JLR and KFV report the following: support for the present presentation: Ionis Pharmaceuticals; JLR and KFV are employees and shareholders of Ionis Pharmaceuticals. NDW reports the following: support for the present presentation: Ionis Pharmaceuticals; consulting fees: Ionis Pharmaceuticals. </a:t>
            </a:r>
          </a:p>
          <a:p>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2C1D6A4-8D70-7D7F-D553-73DC362F9941}"/>
              </a:ext>
            </a:extLst>
          </p:cNvPr>
          <p:cNvGraphicFramePr>
            <a:graphicFrameLocks noGrp="1"/>
          </p:cNvGraphicFramePr>
          <p:nvPr>
            <p:extLst>
              <p:ext uri="{D42A27DB-BD31-4B8C-83A1-F6EECF244321}">
                <p14:modId xmlns:p14="http://schemas.microsoft.com/office/powerpoint/2010/main" val="3923955512"/>
              </p:ext>
            </p:extLst>
          </p:nvPr>
        </p:nvGraphicFramePr>
        <p:xfrm>
          <a:off x="11885989" y="2684278"/>
          <a:ext cx="10607040" cy="4537608"/>
        </p:xfrm>
        <a:graphic>
          <a:graphicData uri="http://schemas.openxmlformats.org/drawingml/2006/table">
            <a:tbl>
              <a:tblPr firstRow="1" bandRow="1">
                <a:tableStyleId>{2D5ABB26-0587-4C30-8999-92F81FD0307C}</a:tableStyleId>
              </a:tblPr>
              <a:tblGrid>
                <a:gridCol w="10607040">
                  <a:extLst>
                    <a:ext uri="{9D8B030D-6E8A-4147-A177-3AD203B41FA5}">
                      <a16:colId xmlns:a16="http://schemas.microsoft.com/office/drawing/2014/main" val="4190649009"/>
                    </a:ext>
                  </a:extLst>
                </a:gridCol>
              </a:tblGrid>
              <a:tr h="438310">
                <a:tc>
                  <a:txBody>
                    <a:bodyPr/>
                    <a:lstStyle/>
                    <a:p>
                      <a:r>
                        <a:rPr lang="en-US" sz="3000" b="1" dirty="0">
                          <a:solidFill>
                            <a:schemeClr val="bg2"/>
                          </a:solidFill>
                        </a:rPr>
                        <a:t>Methods (cont.)</a:t>
                      </a:r>
                    </a:p>
                  </a:txBody>
                  <a:tcPr marL="59003" marR="59003" marT="29502" marB="29502" anchor="ctr">
                    <a:solidFill>
                      <a:schemeClr val="tx2"/>
                    </a:solidFill>
                  </a:tcPr>
                </a:tc>
                <a:extLst>
                  <a:ext uri="{0D108BD9-81ED-4DB2-BD59-A6C34878D82A}">
                    <a16:rowId xmlns:a16="http://schemas.microsoft.com/office/drawing/2014/main" val="3866093828"/>
                  </a:ext>
                </a:extLst>
              </a:tr>
              <a:tr h="1562981">
                <a:tc>
                  <a:txBody>
                    <a:bodyPr/>
                    <a:lstStyle/>
                    <a:p>
                      <a:pPr marL="0" marR="0" lvl="0" indent="0"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US" sz="2000" b="1" dirty="0">
                          <a:solidFill>
                            <a:srgbClr val="05ACD3"/>
                          </a:solidFill>
                        </a:rPr>
                        <a:t>Statistical analysis</a:t>
                      </a:r>
                      <a:endParaRPr lang="en-US" sz="2000" b="0" dirty="0">
                        <a:solidFill>
                          <a:srgbClr val="05ACD3"/>
                        </a:solidFill>
                      </a:endParaRP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Propensity score matching was conducted to identify matched patients with sHTG without AP to patients with sHTG-AP in a 1:1 ratio. The score was estimated using a logistic regression model which included: sociodemographics, insurance, comorbidities, statin and non-statin lipid-lowering medication use, GLP-1 use, index TG value, and total cholesterol. Patients were matched on index TG value categories (500-879, 880-999, 1000-1999, 2000-15000 mg/dL), baseline diabetes, and index year.</a:t>
                      </a:r>
                      <a:endParaRPr lang="en-US" sz="2000" kern="1200" dirty="0">
                        <a:solidFill>
                          <a:schemeClr val="tx1"/>
                        </a:solidFill>
                        <a:effectLst/>
                        <a:latin typeface="+mn-lt"/>
                        <a:ea typeface="+mn-ea"/>
                        <a:cs typeface="+mn-cs"/>
                      </a:endParaRP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effectLst/>
                          <a:latin typeface="+mn-lt"/>
                          <a:ea typeface="+mn-ea"/>
                          <a:cs typeface="+mn-cs"/>
                        </a:rPr>
                        <a:t>The greedy nearest neighbor method with caliper width of 0.2 of the standard deviation of the logit of the propensity score was used for propensity score matching. Standardized differences were used to check balance diagnostics, and all had effect sizes ≤0.2.</a:t>
                      </a:r>
                      <a:endParaRPr lang="en-US" sz="2000" kern="1200" dirty="0">
                        <a:solidFill>
                          <a:schemeClr val="tx1"/>
                        </a:solidFill>
                        <a:latin typeface="+mn-lt"/>
                        <a:ea typeface="+mn-ea"/>
                        <a:cs typeface="+mn-cs"/>
                      </a:endParaRP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Descriptive statistics were used to examine patient characteristics and healthcare utilization.</a:t>
                      </a:r>
                    </a:p>
                    <a:p>
                      <a:pPr marL="122238" marR="0" lvl="0" indent="-122238" algn="l" defTabSz="1415975"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2000" kern="1200" dirty="0">
                          <a:solidFill>
                            <a:schemeClr val="tx1"/>
                          </a:solidFill>
                          <a:latin typeface="+mn-lt"/>
                          <a:ea typeface="+mn-ea"/>
                          <a:cs typeface="+mn-cs"/>
                        </a:rPr>
                        <a:t>Outcomes were compared between sHTG-AP and sHTG without AP using Chi-square test, t-test, and log rank test for categorical, continuous, and survival variables, respectively.</a:t>
                      </a:r>
                    </a:p>
                  </a:txBody>
                  <a:tcPr marL="59003" marR="59003" marT="29502" marB="29502"/>
                </a:tc>
                <a:extLst>
                  <a:ext uri="{0D108BD9-81ED-4DB2-BD59-A6C34878D82A}">
                    <a16:rowId xmlns:a16="http://schemas.microsoft.com/office/drawing/2014/main" val="2383857120"/>
                  </a:ext>
                </a:extLst>
              </a:tr>
            </a:tbl>
          </a:graphicData>
        </a:graphic>
      </p:graphicFrame>
      <p:graphicFrame>
        <p:nvGraphicFramePr>
          <p:cNvPr id="13" name="Table 12">
            <a:extLst>
              <a:ext uri="{FF2B5EF4-FFF2-40B4-BE49-F238E27FC236}">
                <a16:creationId xmlns:a16="http://schemas.microsoft.com/office/drawing/2014/main" id="{D810B306-DB35-45F3-4CD4-4A6724A9446D}"/>
              </a:ext>
            </a:extLst>
          </p:cNvPr>
          <p:cNvGraphicFramePr>
            <a:graphicFrameLocks noGrp="1"/>
          </p:cNvGraphicFramePr>
          <p:nvPr>
            <p:extLst>
              <p:ext uri="{D42A27DB-BD31-4B8C-83A1-F6EECF244321}">
                <p14:modId xmlns:p14="http://schemas.microsoft.com/office/powerpoint/2010/main" val="2482114497"/>
              </p:ext>
            </p:extLst>
          </p:nvPr>
        </p:nvGraphicFramePr>
        <p:xfrm>
          <a:off x="11885989" y="11735867"/>
          <a:ext cx="10607039" cy="6563642"/>
        </p:xfrm>
        <a:graphic>
          <a:graphicData uri="http://schemas.openxmlformats.org/drawingml/2006/table">
            <a:tbl>
              <a:tblPr firstRow="1" bandRow="1">
                <a:tableStyleId>{5940675A-B579-460E-94D1-54222C63F5DA}</a:tableStyleId>
              </a:tblPr>
              <a:tblGrid>
                <a:gridCol w="5716009">
                  <a:extLst>
                    <a:ext uri="{9D8B030D-6E8A-4147-A177-3AD203B41FA5}">
                      <a16:colId xmlns:a16="http://schemas.microsoft.com/office/drawing/2014/main" val="1612492239"/>
                    </a:ext>
                  </a:extLst>
                </a:gridCol>
                <a:gridCol w="2445515">
                  <a:extLst>
                    <a:ext uri="{9D8B030D-6E8A-4147-A177-3AD203B41FA5}">
                      <a16:colId xmlns:a16="http://schemas.microsoft.com/office/drawing/2014/main" val="3686061843"/>
                    </a:ext>
                  </a:extLst>
                </a:gridCol>
                <a:gridCol w="2445515">
                  <a:extLst>
                    <a:ext uri="{9D8B030D-6E8A-4147-A177-3AD203B41FA5}">
                      <a16:colId xmlns:a16="http://schemas.microsoft.com/office/drawing/2014/main" val="2081891879"/>
                    </a:ext>
                  </a:extLst>
                </a:gridCol>
              </a:tblGrid>
              <a:tr h="307013">
                <a:tc>
                  <a:txBody>
                    <a:bodyPr/>
                    <a:lstStyle/>
                    <a:p>
                      <a:pPr marL="0" marR="0" algn="ctr" defTabSz="2560046" rtl="0" eaLnBrk="1" latinLnBrk="0" hangingPunct="1">
                        <a:spcBef>
                          <a:spcPts val="0"/>
                        </a:spcBef>
                        <a:spcAft>
                          <a:spcPts val="0"/>
                        </a:spcAft>
                      </a:pP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Matched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hMerge="1">
                  <a:txBody>
                    <a:bodyPr/>
                    <a:lstStyle/>
                    <a:p>
                      <a:pPr marL="0" marR="0" algn="ctr" defTabSz="2560046" rtl="0" eaLnBrk="1" latinLnBrk="0" hangingPunct="1">
                        <a:spcBef>
                          <a:spcPts val="0"/>
                        </a:spcBef>
                        <a:spcAft>
                          <a:spcPts val="0"/>
                        </a:spcAft>
                      </a:pPr>
                      <a:endParaRPr lang="en-US" sz="1400" b="1" kern="1200" dirty="0">
                        <a:solidFill>
                          <a:schemeClr val="accent2">
                            <a:lumMod val="20000"/>
                            <a:lumOff val="8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6482793"/>
                  </a:ext>
                </a:extLst>
              </a:tr>
              <a:tr h="307013">
                <a:tc>
                  <a:txBody>
                    <a:bodyPr/>
                    <a:lstStyle/>
                    <a:p>
                      <a:pPr marL="0" marR="0" algn="ctr" defTabSz="2560046" rtl="0" eaLnBrk="1" latinLnBrk="0" hangingPunct="1">
                        <a:spcBef>
                          <a:spcPts val="0"/>
                        </a:spcBef>
                        <a:spcAft>
                          <a:spcPts val="0"/>
                        </a:spcAft>
                      </a:pP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algn="ctr"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sHTG-AP</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algn="ctr"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sHTG without AP</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05298649"/>
                  </a:ext>
                </a:extLst>
              </a:tr>
              <a:tr h="271277">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1,197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1,197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3642374"/>
                  </a:ext>
                </a:extLst>
              </a:tr>
              <a:tr h="271277">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Age, mean (SD) years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54.5 (13.4)</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54.5 (13.3)</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56041470"/>
                  </a:ext>
                </a:extLst>
              </a:tr>
              <a:tr h="252833">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Female, 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409 (34.2)</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409 (34.2)</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61390371"/>
                  </a:ext>
                </a:extLst>
              </a:tr>
              <a:tr h="270894">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Race, 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89963688"/>
                  </a:ext>
                </a:extLst>
              </a:tr>
              <a:tr h="261865">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Asian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46 (3.8)</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34 (2.8)</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15819652"/>
                  </a:ext>
                </a:extLst>
              </a:tr>
              <a:tr h="270894">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Black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121 (10.1)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131 (10.9)</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02322422"/>
                  </a:ext>
                </a:extLst>
              </a:tr>
              <a:tr h="261865">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Hispanic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263 (22.0)</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267 (22.3)</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43947445"/>
                  </a:ext>
                </a:extLst>
              </a:tr>
              <a:tr h="252833">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White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711 (59.4)</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701 (58.6)</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46462411"/>
                  </a:ext>
                </a:extLst>
              </a:tr>
              <a:tr h="225746">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Unknown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56 (4.7)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64 (5.3)</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1579724"/>
                  </a:ext>
                </a:extLst>
              </a:tr>
              <a:tr h="261864">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Insurance type, 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endParaRPr lang="en-US" sz="1600" kern="1200" dirty="0">
                        <a:solidFill>
                          <a:schemeClr val="tx1"/>
                        </a:solidFill>
                        <a:highlight>
                          <a:srgbClr val="FFFF00"/>
                        </a:highligh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endParaRPr lang="en-US" sz="1600" kern="1200" dirty="0">
                        <a:solidFill>
                          <a:schemeClr val="tx1"/>
                        </a:solidFill>
                        <a:highlight>
                          <a:srgbClr val="FFFF00"/>
                        </a:highligh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04275022"/>
                  </a:ext>
                </a:extLst>
              </a:tr>
              <a:tr h="261864">
                <a:tc>
                  <a:txBody>
                    <a:bodyPr/>
                    <a:lstStyle/>
                    <a:p>
                      <a:pPr marL="0" marR="0" lvl="0" algn="l" defTabSz="2560046" rtl="0" eaLnBrk="1" latinLnBrk="0" hangingPunct="1">
                        <a:spcBef>
                          <a:spcPts val="0"/>
                        </a:spcBef>
                        <a:spcAft>
                          <a:spcPts val="0"/>
                        </a:spcAft>
                      </a:pPr>
                      <a:r>
                        <a:rPr lang="en-US" sz="1600" b="0" kern="1200" dirty="0">
                          <a:solidFill>
                            <a:schemeClr val="tx1"/>
                          </a:solidFill>
                          <a:latin typeface="Arial" panose="020B0604020202020204" pitchFamily="34" charset="0"/>
                          <a:ea typeface="+mn-ea"/>
                          <a:cs typeface="Arial" panose="020B0604020202020204" pitchFamily="34" charset="0"/>
                        </a:rPr>
                        <a:t>     Commercial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710 (59.3)</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710 (59.3)</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70313616"/>
                  </a:ext>
                </a:extLst>
              </a:tr>
              <a:tr h="261864">
                <a:tc>
                  <a:txBody>
                    <a:bodyPr/>
                    <a:lstStyle/>
                    <a:p>
                      <a:pPr marL="0" marR="0" lvl="0" algn="l" defTabSz="2560046" rtl="0" eaLnBrk="1" latinLnBrk="0" hangingPunct="1">
                        <a:spcBef>
                          <a:spcPts val="0"/>
                        </a:spcBef>
                        <a:spcAft>
                          <a:spcPts val="0"/>
                        </a:spcAft>
                      </a:pPr>
                      <a:r>
                        <a:rPr lang="en-US" sz="1600" b="0" kern="1200" dirty="0">
                          <a:solidFill>
                            <a:schemeClr val="tx1"/>
                          </a:solidFill>
                          <a:latin typeface="Arial" panose="020B0604020202020204" pitchFamily="34" charset="0"/>
                          <a:ea typeface="+mn-ea"/>
                          <a:cs typeface="Arial" panose="020B0604020202020204" pitchFamily="34" charset="0"/>
                        </a:rPr>
                        <a:t>     Medicare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487 (40.7)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487 (40.7)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7919702"/>
                  </a:ext>
                </a:extLst>
              </a:tr>
              <a:tr h="261864">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Years of follow-up, mean (SD)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2.9 (2.1)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3.0 (2.2)</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40003766"/>
                  </a:ext>
                </a:extLst>
              </a:tr>
              <a:tr h="259158">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CCI, mean (SD)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2.7 (2.8)</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2.7 (2.7)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26792048"/>
                  </a:ext>
                </a:extLst>
              </a:tr>
              <a:tr h="259158">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Comorbidities, 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2658024"/>
                  </a:ext>
                </a:extLst>
              </a:tr>
              <a:tr h="216715">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Chronic liver disease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194 (16.2)</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199 (16.6)</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7192959"/>
                  </a:ext>
                </a:extLst>
              </a:tr>
              <a:tr h="216715">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Chronic kidney disease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239 (20.0)</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240 (20.1)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3640137"/>
                  </a:ext>
                </a:extLst>
              </a:tr>
              <a:tr h="216715">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Type 2 diabetes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772 (64.5)</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771 (64.4)</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15011159"/>
                  </a:ext>
                </a:extLst>
              </a:tr>
              <a:tr h="281485">
                <a:tc>
                  <a:txBody>
                    <a:bodyPr/>
                    <a:lstStyle/>
                    <a:p>
                      <a:pPr marL="301625" marR="0" indent="0" algn="l" defTabSz="2560046" rtl="0" eaLnBrk="1" latinLnBrk="0" hangingPunct="1">
                        <a:spcBef>
                          <a:spcPts val="0"/>
                        </a:spcBef>
                        <a:spcAft>
                          <a:spcPts val="0"/>
                        </a:spcAft>
                        <a:tabLst/>
                      </a:pPr>
                      <a:r>
                        <a:rPr lang="en-US" sz="1600" kern="1200" dirty="0">
                          <a:solidFill>
                            <a:schemeClr val="tx1"/>
                          </a:solidFill>
                          <a:latin typeface="Arial" panose="020B0604020202020204" pitchFamily="34" charset="0"/>
                          <a:ea typeface="+mn-ea"/>
                          <a:cs typeface="Arial" panose="020B0604020202020204" pitchFamily="34" charset="0"/>
                        </a:rPr>
                        <a:t>Disorders of lipoprotein metabolism and other </a:t>
                      </a:r>
                      <a:r>
                        <a:rPr lang="en-US" sz="1600" kern="1200" dirty="0" err="1">
                          <a:solidFill>
                            <a:schemeClr val="tx1"/>
                          </a:solidFill>
                          <a:latin typeface="Arial" panose="020B0604020202020204" pitchFamily="34" charset="0"/>
                          <a:ea typeface="+mn-ea"/>
                          <a:cs typeface="Arial" panose="020B0604020202020204" pitchFamily="34" charset="0"/>
                        </a:rPr>
                        <a:t>lipidemias</a:t>
                      </a:r>
                      <a:r>
                        <a:rPr lang="en-US" sz="1600" kern="1200" dirty="0">
                          <a:solidFill>
                            <a:schemeClr val="tx1"/>
                          </a:solidFill>
                          <a:latin typeface="Arial" panose="020B0604020202020204" pitchFamily="34" charset="0"/>
                          <a:ea typeface="+mn-ea"/>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1,069 (89.3)</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1,070 (89.4)</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33109116"/>
                  </a:ext>
                </a:extLst>
              </a:tr>
              <a:tr h="318909">
                <a:tc>
                  <a:txBody>
                    <a:bodyPr/>
                    <a:lstStyle/>
                    <a:p>
                      <a:pPr marL="0" marR="0" lvl="0" indent="0" algn="l" defTabSz="2560046"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Index TG value (mg/dL), n (SD)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1,143 (1,074.7)</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1,115 (1,117.6)</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97456336"/>
                  </a:ext>
                </a:extLst>
              </a:tr>
              <a:tr h="318909">
                <a:tc>
                  <a:txBody>
                    <a:bodyPr/>
                    <a:lstStyle/>
                    <a:p>
                      <a:pPr marL="0" marR="0" lvl="0" indent="0" algn="l" defTabSz="2560046"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Total cholesterol value (mg/dL), mean (SD)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268.6 (433.3)</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269.7 (545.4)</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5565226"/>
                  </a:ext>
                </a:extLst>
              </a:tr>
              <a:tr h="318909">
                <a:tc>
                  <a:txBody>
                    <a:bodyPr/>
                    <a:lstStyle/>
                    <a:p>
                      <a:pPr marL="0" marR="0" lvl="0" indent="0" algn="l" defTabSz="2560046"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Lipid-lowering treatment, n (%)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935 (78.1)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945 (78.9)</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24258"/>
                  </a:ext>
                </a:extLst>
              </a:tr>
            </a:tbl>
          </a:graphicData>
        </a:graphic>
      </p:graphicFrame>
      <p:sp>
        <p:nvSpPr>
          <p:cNvPr id="15" name="TextBox 14">
            <a:extLst>
              <a:ext uri="{FF2B5EF4-FFF2-40B4-BE49-F238E27FC236}">
                <a16:creationId xmlns:a16="http://schemas.microsoft.com/office/drawing/2014/main" id="{4A9CA292-0992-3A5A-DF73-0F2A29414297}"/>
              </a:ext>
            </a:extLst>
          </p:cNvPr>
          <p:cNvSpPr txBox="1"/>
          <p:nvPr/>
        </p:nvSpPr>
        <p:spPr>
          <a:xfrm>
            <a:off x="11885989" y="11265320"/>
            <a:ext cx="9233210" cy="461665"/>
          </a:xfrm>
          <a:prstGeom prst="rect">
            <a:avLst/>
          </a:prstGeom>
          <a:noFill/>
        </p:spPr>
        <p:txBody>
          <a:bodyPr wrap="square" rtlCol="0">
            <a:spAutoFit/>
          </a:bodyPr>
          <a:lstStyle/>
          <a:p>
            <a:r>
              <a:rPr lang="en-US" sz="2400" b="1" dirty="0">
                <a:solidFill>
                  <a:srgbClr val="00ACD3"/>
                </a:solidFill>
                <a:latin typeface="Arial" panose="020B0604020202020204" pitchFamily="34" charset="0"/>
                <a:cs typeface="Arial" panose="020B0604020202020204" pitchFamily="34" charset="0"/>
              </a:rPr>
              <a:t>Table 1. Patient characteristics at baseline after matching</a:t>
            </a:r>
          </a:p>
        </p:txBody>
      </p:sp>
      <p:sp>
        <p:nvSpPr>
          <p:cNvPr id="16" name="TextBox 15">
            <a:extLst>
              <a:ext uri="{FF2B5EF4-FFF2-40B4-BE49-F238E27FC236}">
                <a16:creationId xmlns:a16="http://schemas.microsoft.com/office/drawing/2014/main" id="{8D5DE19D-FDDE-0DD5-2D53-55EE66B06D88}"/>
              </a:ext>
            </a:extLst>
          </p:cNvPr>
          <p:cNvSpPr txBox="1"/>
          <p:nvPr/>
        </p:nvSpPr>
        <p:spPr>
          <a:xfrm>
            <a:off x="23198634" y="5409016"/>
            <a:ext cx="10382826" cy="461665"/>
          </a:xfrm>
          <a:prstGeom prst="rect">
            <a:avLst/>
          </a:prstGeom>
          <a:noFill/>
        </p:spPr>
        <p:txBody>
          <a:bodyPr wrap="square" rtlCol="0">
            <a:spAutoFit/>
          </a:bodyPr>
          <a:lstStyle/>
          <a:p>
            <a:pPr marL="1270000" indent="-1270000"/>
            <a:r>
              <a:rPr lang="en-US" sz="2400" b="1" dirty="0">
                <a:solidFill>
                  <a:srgbClr val="00ACD3"/>
                </a:solidFill>
                <a:latin typeface="Arial" panose="020B0604020202020204" pitchFamily="34" charset="0"/>
                <a:cs typeface="Arial" panose="020B0604020202020204" pitchFamily="34" charset="0"/>
              </a:rPr>
              <a:t>Figure 1. ED visits, hospitalizations, and deaths </a:t>
            </a:r>
            <a:r>
              <a:rPr lang="en-US" sz="2400" b="1" dirty="0">
                <a:solidFill>
                  <a:schemeClr val="tx2"/>
                </a:solidFill>
                <a:latin typeface="Arial" panose="020B0604020202020204" pitchFamily="34" charset="0"/>
                <a:cs typeface="Arial" panose="020B0604020202020204" pitchFamily="34" charset="0"/>
              </a:rPr>
              <a:t>during follow-up</a:t>
            </a:r>
          </a:p>
        </p:txBody>
      </p:sp>
      <p:grpSp>
        <p:nvGrpSpPr>
          <p:cNvPr id="18" name="Group 17">
            <a:extLst>
              <a:ext uri="{FF2B5EF4-FFF2-40B4-BE49-F238E27FC236}">
                <a16:creationId xmlns:a16="http://schemas.microsoft.com/office/drawing/2014/main" id="{CEF9E152-568E-3342-E43D-48160929F22A}"/>
              </a:ext>
            </a:extLst>
          </p:cNvPr>
          <p:cNvGrpSpPr/>
          <p:nvPr/>
        </p:nvGrpSpPr>
        <p:grpSpPr>
          <a:xfrm>
            <a:off x="544064" y="17519273"/>
            <a:ext cx="10651157" cy="1015663"/>
            <a:chOff x="3355546" y="16270686"/>
            <a:chExt cx="7997626" cy="1015663"/>
          </a:xfrm>
        </p:grpSpPr>
        <p:sp>
          <p:nvSpPr>
            <p:cNvPr id="42" name="TextBox 41">
              <a:extLst>
                <a:ext uri="{FF2B5EF4-FFF2-40B4-BE49-F238E27FC236}">
                  <a16:creationId xmlns:a16="http://schemas.microsoft.com/office/drawing/2014/main" id="{12F5F7BC-C8FA-43E6-893B-2ABE6B05B4BE}"/>
                </a:ext>
              </a:extLst>
            </p:cNvPr>
            <p:cNvSpPr txBox="1"/>
            <p:nvPr/>
          </p:nvSpPr>
          <p:spPr>
            <a:xfrm>
              <a:off x="3355546" y="16270686"/>
              <a:ext cx="3998813" cy="1015663"/>
            </a:xfrm>
            <a:prstGeom prst="rect">
              <a:avLst/>
            </a:prstGeom>
            <a:solidFill>
              <a:schemeClr val="tx1">
                <a:lumMod val="20000"/>
                <a:lumOff val="80000"/>
              </a:schemeClr>
            </a:solidFill>
          </p:spPr>
          <p:txBody>
            <a:bodyPr wrap="square">
              <a:spAutoFit/>
            </a:bodyPr>
            <a:lstStyle/>
            <a:p>
              <a:r>
                <a:rPr lang="en-US" sz="1200" b="1" dirty="0">
                  <a:solidFill>
                    <a:schemeClr val="accent2"/>
                  </a:solidFill>
                </a:rPr>
                <a:t>References</a:t>
              </a:r>
            </a:p>
            <a:p>
              <a:r>
                <a:rPr lang="en-US" sz="1200" dirty="0"/>
                <a:t>[1] Fan et al. J Clin Lipidol. 2019;13(1):100-108.</a:t>
              </a:r>
            </a:p>
            <a:p>
              <a:r>
                <a:rPr lang="en-US" sz="1200" dirty="0"/>
                <a:t>[2] Christian et al. Am J Cardiol. 2011;107(6):891-897.</a:t>
              </a:r>
            </a:p>
            <a:p>
              <a:r>
                <a:rPr lang="en-US" sz="1200" dirty="0"/>
                <a:t>[3] Garg et al. BioMed Res Int. 2018;2018:1-12.</a:t>
              </a:r>
            </a:p>
            <a:p>
              <a:r>
                <a:rPr lang="en-US" sz="1200" dirty="0"/>
                <a:t>[4] Ata et al. Yemen J Med. 2022;1(1):2-5.</a:t>
              </a:r>
            </a:p>
          </p:txBody>
        </p:sp>
        <p:sp>
          <p:nvSpPr>
            <p:cNvPr id="17" name="TextBox 16">
              <a:extLst>
                <a:ext uri="{FF2B5EF4-FFF2-40B4-BE49-F238E27FC236}">
                  <a16:creationId xmlns:a16="http://schemas.microsoft.com/office/drawing/2014/main" id="{9A96B508-60F9-7588-F586-3F62EF10E66A}"/>
                </a:ext>
              </a:extLst>
            </p:cNvPr>
            <p:cNvSpPr txBox="1"/>
            <p:nvPr/>
          </p:nvSpPr>
          <p:spPr>
            <a:xfrm>
              <a:off x="7354359" y="16270686"/>
              <a:ext cx="3998813" cy="1015663"/>
            </a:xfrm>
            <a:prstGeom prst="rect">
              <a:avLst/>
            </a:prstGeom>
            <a:solidFill>
              <a:schemeClr val="tx1">
                <a:lumMod val="20000"/>
                <a:lumOff val="80000"/>
              </a:schemeClr>
            </a:solidFill>
          </p:spPr>
          <p:txBody>
            <a:bodyPr wrap="square">
              <a:spAutoFit/>
            </a:bodyPr>
            <a:lstStyle/>
            <a:p>
              <a:r>
                <a:rPr lang="en-US" sz="1200" dirty="0"/>
                <a:t>[5] Ewald et al. Curr Opin Lipidol. 2009;20(6):497-504. </a:t>
              </a:r>
            </a:p>
            <a:p>
              <a:r>
                <a:rPr lang="en-US" sz="1200" dirty="0"/>
                <a:t>[6] Zafrir et al. Pancreas. 2019;48(2):182-186. </a:t>
              </a:r>
            </a:p>
            <a:p>
              <a:r>
                <a:rPr lang="en-US" sz="1200" dirty="0"/>
                <a:t>[7] Toth et al. Atherosclerosis. 2014;237(2):790-797. </a:t>
              </a:r>
            </a:p>
            <a:p>
              <a:r>
                <a:rPr lang="en-US" sz="1200" dirty="0"/>
                <a:t>[8] Kichloo et al. Gastroenterol Res. 2022;15(1):19-25. </a:t>
              </a:r>
            </a:p>
            <a:p>
              <a:r>
                <a:rPr lang="en-US" sz="1200" dirty="0"/>
                <a:t>[9] Rashid et al. Pancreas. 2017;46(1):57-63.  </a:t>
              </a:r>
            </a:p>
          </p:txBody>
        </p:sp>
      </p:grpSp>
      <p:sp>
        <p:nvSpPr>
          <p:cNvPr id="19" name="TextBox 18">
            <a:extLst>
              <a:ext uri="{FF2B5EF4-FFF2-40B4-BE49-F238E27FC236}">
                <a16:creationId xmlns:a16="http://schemas.microsoft.com/office/drawing/2014/main" id="{1788A0F3-FA1F-6366-878E-B5F39F6C08CA}"/>
              </a:ext>
            </a:extLst>
          </p:cNvPr>
          <p:cNvSpPr txBox="1"/>
          <p:nvPr/>
        </p:nvSpPr>
        <p:spPr>
          <a:xfrm>
            <a:off x="28578432" y="18842843"/>
            <a:ext cx="5486400" cy="369332"/>
          </a:xfrm>
          <a:prstGeom prst="rect">
            <a:avLst/>
          </a:prstGeom>
          <a:noFill/>
        </p:spPr>
        <p:txBody>
          <a:bodyPr wrap="square" rtlCol="0">
            <a:spAutoFit/>
          </a:bodyPr>
          <a:lstStyle/>
          <a:p>
            <a:r>
              <a:rPr lang="en-US" sz="1800" dirty="0">
                <a:solidFill>
                  <a:schemeClr val="bg1"/>
                </a:solidFill>
              </a:rPr>
              <a:t>This study was funded by Ionis Pharmaceuticals.</a:t>
            </a:r>
          </a:p>
        </p:txBody>
      </p:sp>
      <p:sp>
        <p:nvSpPr>
          <p:cNvPr id="60" name="TextBox 59">
            <a:extLst>
              <a:ext uri="{FF2B5EF4-FFF2-40B4-BE49-F238E27FC236}">
                <a16:creationId xmlns:a16="http://schemas.microsoft.com/office/drawing/2014/main" id="{0620C97B-C7B4-1B02-5D1A-8ACA3CC5F52B}"/>
              </a:ext>
            </a:extLst>
          </p:cNvPr>
          <p:cNvSpPr txBox="1"/>
          <p:nvPr/>
        </p:nvSpPr>
        <p:spPr>
          <a:xfrm>
            <a:off x="11881884" y="18335602"/>
            <a:ext cx="10734274" cy="523220"/>
          </a:xfrm>
          <a:prstGeom prst="rect">
            <a:avLst/>
          </a:prstGeom>
          <a:noFill/>
        </p:spPr>
        <p:txBody>
          <a:bodyPr wrap="square" rtlCol="0">
            <a:spAutoFit/>
          </a:bodyPr>
          <a:lstStyle/>
          <a:p>
            <a:r>
              <a:rPr lang="en-US" sz="1400" dirty="0"/>
              <a:t>sHTG=severe hypertriglyceridemia; AP=acute pancreatitis; CCI=Charlson comorbidity index; SD=standard deviation; TG=triglycerides</a:t>
            </a:r>
          </a:p>
          <a:p>
            <a:r>
              <a:rPr lang="en-US" sz="1400" dirty="0"/>
              <a:t>*Does not include hypertriglyceridemia</a:t>
            </a:r>
          </a:p>
        </p:txBody>
      </p:sp>
      <p:graphicFrame>
        <p:nvGraphicFramePr>
          <p:cNvPr id="22" name="Table 21">
            <a:extLst>
              <a:ext uri="{FF2B5EF4-FFF2-40B4-BE49-F238E27FC236}">
                <a16:creationId xmlns:a16="http://schemas.microsoft.com/office/drawing/2014/main" id="{7C5F9E9D-F4FE-C9BA-3F5D-81070A518C46}"/>
              </a:ext>
            </a:extLst>
          </p:cNvPr>
          <p:cNvGraphicFramePr>
            <a:graphicFrameLocks noGrp="1"/>
          </p:cNvGraphicFramePr>
          <p:nvPr>
            <p:extLst>
              <p:ext uri="{D42A27DB-BD31-4B8C-83A1-F6EECF244321}">
                <p14:modId xmlns:p14="http://schemas.microsoft.com/office/powerpoint/2010/main" val="1596891370"/>
              </p:ext>
            </p:extLst>
          </p:nvPr>
        </p:nvGraphicFramePr>
        <p:xfrm>
          <a:off x="23217178" y="3248845"/>
          <a:ext cx="10449342" cy="1703177"/>
        </p:xfrm>
        <a:graphic>
          <a:graphicData uri="http://schemas.openxmlformats.org/drawingml/2006/table">
            <a:tbl>
              <a:tblPr firstRow="1" bandRow="1">
                <a:tableStyleId>{5940675A-B579-460E-94D1-54222C63F5DA}</a:tableStyleId>
              </a:tblPr>
              <a:tblGrid>
                <a:gridCol w="6019020">
                  <a:extLst>
                    <a:ext uri="{9D8B030D-6E8A-4147-A177-3AD203B41FA5}">
                      <a16:colId xmlns:a16="http://schemas.microsoft.com/office/drawing/2014/main" val="1612492239"/>
                    </a:ext>
                  </a:extLst>
                </a:gridCol>
                <a:gridCol w="2215161">
                  <a:extLst>
                    <a:ext uri="{9D8B030D-6E8A-4147-A177-3AD203B41FA5}">
                      <a16:colId xmlns:a16="http://schemas.microsoft.com/office/drawing/2014/main" val="3686061843"/>
                    </a:ext>
                  </a:extLst>
                </a:gridCol>
                <a:gridCol w="2215161">
                  <a:extLst>
                    <a:ext uri="{9D8B030D-6E8A-4147-A177-3AD203B41FA5}">
                      <a16:colId xmlns:a16="http://schemas.microsoft.com/office/drawing/2014/main" val="2081891879"/>
                    </a:ext>
                  </a:extLst>
                </a:gridCol>
              </a:tblGrid>
              <a:tr h="346640">
                <a:tc>
                  <a:txBody>
                    <a:bodyPr/>
                    <a:lstStyle/>
                    <a:p>
                      <a:pPr marL="0" marR="0" algn="ctr" defTabSz="2560046" rtl="0" eaLnBrk="1" latinLnBrk="0" hangingPunct="1">
                        <a:spcBef>
                          <a:spcPts val="0"/>
                        </a:spcBef>
                        <a:spcAft>
                          <a:spcPts val="0"/>
                        </a:spcAft>
                      </a:pP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Matched</a:t>
                      </a:r>
                    </a:p>
                  </a:txBody>
                  <a:tcPr marL="68580" marR="6858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E5E5"/>
                    </a:solidFill>
                  </a:tcPr>
                </a:tc>
                <a:tc hMerge="1">
                  <a:txBody>
                    <a:bodyPr/>
                    <a:lstStyle/>
                    <a:p>
                      <a:pPr marL="0" marR="0" algn="ctr" defTabSz="2560046" rtl="0" eaLnBrk="1" latinLnBrk="0" hangingPunct="1">
                        <a:spcBef>
                          <a:spcPts val="0"/>
                        </a:spcBef>
                        <a:spcAft>
                          <a:spcPts val="0"/>
                        </a:spcAft>
                      </a:pPr>
                      <a:endParaRPr lang="en-US" sz="1400" b="1" kern="1200" dirty="0">
                        <a:solidFill>
                          <a:schemeClr val="accent2">
                            <a:lumMod val="20000"/>
                            <a:lumOff val="80000"/>
                          </a:schemeClr>
                        </a:solidFill>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6482793"/>
                  </a:ext>
                </a:extLst>
              </a:tr>
              <a:tr h="346640">
                <a:tc>
                  <a:txBody>
                    <a:bodyPr/>
                    <a:lstStyle/>
                    <a:p>
                      <a:pPr marL="0" marR="0" algn="ctr" defTabSz="2560046" rtl="0" eaLnBrk="1" latinLnBrk="0" hangingPunct="1">
                        <a:spcBef>
                          <a:spcPts val="0"/>
                        </a:spcBef>
                        <a:spcAft>
                          <a:spcPts val="0"/>
                        </a:spcAft>
                      </a:pP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algn="ctr"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sHTG-AP</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tc>
                  <a:txBody>
                    <a:bodyPr/>
                    <a:lstStyle/>
                    <a:p>
                      <a:pPr marL="0" marR="0" algn="ctr"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sHTG without AP</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05298649"/>
                  </a:ext>
                </a:extLst>
              </a:tr>
              <a:tr h="418139">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Had a post TG test during follow up period, 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956</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951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3642374"/>
                  </a:ext>
                </a:extLst>
              </a:tr>
              <a:tr h="306291">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TG value (mg/dL) over follow-up, mean (SD)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2560046"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anose="020B0604020202020204" pitchFamily="34" charset="0"/>
                          <a:ea typeface="+mn-ea"/>
                          <a:cs typeface="Arial" panose="020B0604020202020204" pitchFamily="34" charset="0"/>
                        </a:rPr>
                        <a:t>544.9 (524.7) </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383.3 (354.6)</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56041470"/>
                  </a:ext>
                </a:extLst>
              </a:tr>
              <a:tr h="285467">
                <a:tc>
                  <a:txBody>
                    <a:bodyPr/>
                    <a:lstStyle/>
                    <a:p>
                      <a:pPr marL="0" marR="0" algn="l" defTabSz="2560046" rtl="0" eaLnBrk="1" latinLnBrk="0" hangingPunct="1">
                        <a:spcBef>
                          <a:spcPts val="0"/>
                        </a:spcBef>
                        <a:spcAft>
                          <a:spcPts val="0"/>
                        </a:spcAft>
                      </a:pPr>
                      <a:r>
                        <a:rPr lang="en-US" sz="1600" b="1" kern="1200" dirty="0">
                          <a:solidFill>
                            <a:schemeClr val="tx1"/>
                          </a:solidFill>
                          <a:latin typeface="Arial" panose="020B0604020202020204" pitchFamily="34" charset="0"/>
                          <a:ea typeface="+mn-ea"/>
                          <a:cs typeface="Arial" panose="020B0604020202020204" pitchFamily="34" charset="0"/>
                        </a:rPr>
                        <a:t>Last TG value (mg/dL), mean (SD)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499.7 (613.4)</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2560046" rtl="0" eaLnBrk="1" latinLnBrk="0" hangingPunct="1">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363.4 (398.6)</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390371"/>
                  </a:ext>
                </a:extLst>
              </a:tr>
            </a:tbl>
          </a:graphicData>
        </a:graphic>
      </p:graphicFrame>
      <p:sp>
        <p:nvSpPr>
          <p:cNvPr id="24" name="TextBox 23">
            <a:extLst>
              <a:ext uri="{FF2B5EF4-FFF2-40B4-BE49-F238E27FC236}">
                <a16:creationId xmlns:a16="http://schemas.microsoft.com/office/drawing/2014/main" id="{5A67FE92-D640-7D02-AF28-9AC733A22AB0}"/>
              </a:ext>
            </a:extLst>
          </p:cNvPr>
          <p:cNvSpPr txBox="1"/>
          <p:nvPr/>
        </p:nvSpPr>
        <p:spPr>
          <a:xfrm>
            <a:off x="23198635" y="2740558"/>
            <a:ext cx="9233210" cy="461665"/>
          </a:xfrm>
          <a:prstGeom prst="rect">
            <a:avLst/>
          </a:prstGeom>
          <a:noFill/>
        </p:spPr>
        <p:txBody>
          <a:bodyPr wrap="square" rtlCol="0">
            <a:spAutoFit/>
          </a:bodyPr>
          <a:lstStyle/>
          <a:p>
            <a:r>
              <a:rPr lang="en-US" sz="2400" b="1" dirty="0">
                <a:solidFill>
                  <a:srgbClr val="00ACD3"/>
                </a:solidFill>
                <a:latin typeface="Arial" panose="020B0604020202020204" pitchFamily="34" charset="0"/>
                <a:cs typeface="Arial" panose="020B0604020202020204" pitchFamily="34" charset="0"/>
              </a:rPr>
              <a:t>Table 2. TG tests during follow-up*</a:t>
            </a:r>
          </a:p>
        </p:txBody>
      </p:sp>
      <p:sp>
        <p:nvSpPr>
          <p:cNvPr id="2" name="TextBox 1">
            <a:extLst>
              <a:ext uri="{FF2B5EF4-FFF2-40B4-BE49-F238E27FC236}">
                <a16:creationId xmlns:a16="http://schemas.microsoft.com/office/drawing/2014/main" id="{357CDB74-AA9B-D885-AA26-7F3E880C2B00}"/>
              </a:ext>
            </a:extLst>
          </p:cNvPr>
          <p:cNvSpPr txBox="1"/>
          <p:nvPr/>
        </p:nvSpPr>
        <p:spPr>
          <a:xfrm>
            <a:off x="23190060" y="4967143"/>
            <a:ext cx="8031640" cy="307777"/>
          </a:xfrm>
          <a:prstGeom prst="rect">
            <a:avLst/>
          </a:prstGeom>
          <a:noFill/>
        </p:spPr>
        <p:txBody>
          <a:bodyPr wrap="square" rtlCol="0">
            <a:spAutoFit/>
          </a:bodyPr>
          <a:lstStyle/>
          <a:p>
            <a:r>
              <a:rPr lang="en-US" sz="1400" dirty="0"/>
              <a:t>*Mean (SD) follow-up for all patients 3.0 (2.2) years.</a:t>
            </a:r>
          </a:p>
        </p:txBody>
      </p:sp>
      <p:grpSp>
        <p:nvGrpSpPr>
          <p:cNvPr id="220" name="Group 219">
            <a:extLst>
              <a:ext uri="{FF2B5EF4-FFF2-40B4-BE49-F238E27FC236}">
                <a16:creationId xmlns:a16="http://schemas.microsoft.com/office/drawing/2014/main" id="{91C3C9C5-9D54-E962-3184-10C72A8C7DCB}"/>
              </a:ext>
            </a:extLst>
          </p:cNvPr>
          <p:cNvGrpSpPr/>
          <p:nvPr/>
        </p:nvGrpSpPr>
        <p:grpSpPr>
          <a:xfrm>
            <a:off x="23171191" y="6179582"/>
            <a:ext cx="10547023" cy="7977617"/>
            <a:chOff x="23171191" y="6179582"/>
            <a:chExt cx="10547023" cy="7977617"/>
          </a:xfrm>
        </p:grpSpPr>
        <p:grpSp>
          <p:nvGrpSpPr>
            <p:cNvPr id="219" name="Group 218">
              <a:extLst>
                <a:ext uri="{FF2B5EF4-FFF2-40B4-BE49-F238E27FC236}">
                  <a16:creationId xmlns:a16="http://schemas.microsoft.com/office/drawing/2014/main" id="{D2C48032-1300-727F-1B13-127897B9832C}"/>
                </a:ext>
              </a:extLst>
            </p:cNvPr>
            <p:cNvGrpSpPr/>
            <p:nvPr/>
          </p:nvGrpSpPr>
          <p:grpSpPr>
            <a:xfrm>
              <a:off x="23171191" y="6179582"/>
              <a:ext cx="10547023" cy="7977617"/>
              <a:chOff x="23171191" y="6179582"/>
              <a:chExt cx="10547023" cy="7977617"/>
            </a:xfrm>
          </p:grpSpPr>
          <p:grpSp>
            <p:nvGrpSpPr>
              <p:cNvPr id="216" name="Group 215">
                <a:extLst>
                  <a:ext uri="{FF2B5EF4-FFF2-40B4-BE49-F238E27FC236}">
                    <a16:creationId xmlns:a16="http://schemas.microsoft.com/office/drawing/2014/main" id="{5C45B30A-8EC8-F6DA-DE9B-16FC0DE7CE3B}"/>
                  </a:ext>
                </a:extLst>
              </p:cNvPr>
              <p:cNvGrpSpPr/>
              <p:nvPr/>
            </p:nvGrpSpPr>
            <p:grpSpPr>
              <a:xfrm>
                <a:off x="23171191" y="6179582"/>
                <a:ext cx="10547023" cy="7977617"/>
                <a:chOff x="23171191" y="6179582"/>
                <a:chExt cx="10547023" cy="7977617"/>
              </a:xfrm>
            </p:grpSpPr>
            <p:grpSp>
              <p:nvGrpSpPr>
                <p:cNvPr id="142" name="Group 141">
                  <a:extLst>
                    <a:ext uri="{FF2B5EF4-FFF2-40B4-BE49-F238E27FC236}">
                      <a16:creationId xmlns:a16="http://schemas.microsoft.com/office/drawing/2014/main" id="{2D467AAD-F45B-8564-AF0A-269FB36B57EF}"/>
                    </a:ext>
                  </a:extLst>
                </p:cNvPr>
                <p:cNvGrpSpPr/>
                <p:nvPr/>
              </p:nvGrpSpPr>
              <p:grpSpPr>
                <a:xfrm>
                  <a:off x="23259625" y="6639226"/>
                  <a:ext cx="556751" cy="2377769"/>
                  <a:chOff x="23259625" y="6639226"/>
                  <a:chExt cx="556751" cy="2377769"/>
                </a:xfrm>
              </p:grpSpPr>
              <p:sp>
                <p:nvSpPr>
                  <p:cNvPr id="136" name="TextBox 135">
                    <a:extLst>
                      <a:ext uri="{FF2B5EF4-FFF2-40B4-BE49-F238E27FC236}">
                        <a16:creationId xmlns:a16="http://schemas.microsoft.com/office/drawing/2014/main" id="{AE73E3F5-5C3D-7B66-1EDE-54E69282BD02}"/>
                      </a:ext>
                    </a:extLst>
                  </p:cNvPr>
                  <p:cNvSpPr txBox="1"/>
                  <p:nvPr/>
                </p:nvSpPr>
                <p:spPr>
                  <a:xfrm rot="16200000">
                    <a:off x="22465228" y="7741400"/>
                    <a:ext cx="1927348" cy="338554"/>
                  </a:xfrm>
                  <a:prstGeom prst="rect">
                    <a:avLst/>
                  </a:prstGeom>
                  <a:solidFill>
                    <a:schemeClr val="bg1"/>
                  </a:solidFill>
                </p:spPr>
                <p:txBody>
                  <a:bodyPr wrap="square" rtlCol="0">
                    <a:spAutoFit/>
                  </a:bodyPr>
                  <a:lstStyle/>
                  <a:p>
                    <a:pPr algn="ctr"/>
                    <a:r>
                      <a:rPr lang="en-US" sz="1600" dirty="0"/>
                      <a:t>Event probability</a:t>
                    </a:r>
                  </a:p>
                </p:txBody>
              </p:sp>
              <p:sp>
                <p:nvSpPr>
                  <p:cNvPr id="137" name="TextBox 136">
                    <a:extLst>
                      <a:ext uri="{FF2B5EF4-FFF2-40B4-BE49-F238E27FC236}">
                        <a16:creationId xmlns:a16="http://schemas.microsoft.com/office/drawing/2014/main" id="{9ECA2A3C-69D0-0DFB-7FD4-BBCADDBC087B}"/>
                      </a:ext>
                    </a:extLst>
                  </p:cNvPr>
                  <p:cNvSpPr txBox="1"/>
                  <p:nvPr/>
                </p:nvSpPr>
                <p:spPr>
                  <a:xfrm>
                    <a:off x="23357663" y="6639226"/>
                    <a:ext cx="458713" cy="307777"/>
                  </a:xfrm>
                  <a:prstGeom prst="rect">
                    <a:avLst/>
                  </a:prstGeom>
                  <a:solidFill>
                    <a:schemeClr val="bg1"/>
                  </a:solidFill>
                </p:spPr>
                <p:txBody>
                  <a:bodyPr wrap="square" rtlCol="0">
                    <a:spAutoFit/>
                  </a:bodyPr>
                  <a:lstStyle/>
                  <a:p>
                    <a:r>
                      <a:rPr lang="en-US" sz="1400" dirty="0"/>
                      <a:t>1.0</a:t>
                    </a:r>
                  </a:p>
                </p:txBody>
              </p:sp>
              <p:sp>
                <p:nvSpPr>
                  <p:cNvPr id="141" name="Rectangle 140">
                    <a:extLst>
                      <a:ext uri="{FF2B5EF4-FFF2-40B4-BE49-F238E27FC236}">
                        <a16:creationId xmlns:a16="http://schemas.microsoft.com/office/drawing/2014/main" id="{094D25FF-7A3E-F044-B228-005FDB667739}"/>
                      </a:ext>
                    </a:extLst>
                  </p:cNvPr>
                  <p:cNvSpPr/>
                  <p:nvPr/>
                </p:nvSpPr>
                <p:spPr>
                  <a:xfrm>
                    <a:off x="23597649" y="6964034"/>
                    <a:ext cx="180943" cy="2052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8CE9177F-511A-C51F-33E0-27BEA3A5077E}"/>
                    </a:ext>
                  </a:extLst>
                </p:cNvPr>
                <p:cNvGrpSpPr/>
                <p:nvPr/>
              </p:nvGrpSpPr>
              <p:grpSpPr>
                <a:xfrm>
                  <a:off x="23171191" y="6179582"/>
                  <a:ext cx="10547023" cy="7977617"/>
                  <a:chOff x="23171191" y="6179582"/>
                  <a:chExt cx="10547023" cy="7977617"/>
                </a:xfrm>
              </p:grpSpPr>
              <p:grpSp>
                <p:nvGrpSpPr>
                  <p:cNvPr id="23" name="Group 22">
                    <a:extLst>
                      <a:ext uri="{FF2B5EF4-FFF2-40B4-BE49-F238E27FC236}">
                        <a16:creationId xmlns:a16="http://schemas.microsoft.com/office/drawing/2014/main" id="{79336E7F-1328-3D26-110E-C828417B263B}"/>
                      </a:ext>
                    </a:extLst>
                  </p:cNvPr>
                  <p:cNvGrpSpPr/>
                  <p:nvPr/>
                </p:nvGrpSpPr>
                <p:grpSpPr>
                  <a:xfrm>
                    <a:off x="23171191" y="6179582"/>
                    <a:ext cx="10547023" cy="7977617"/>
                    <a:chOff x="23127705" y="4754147"/>
                    <a:chExt cx="10547023" cy="7977617"/>
                  </a:xfrm>
                </p:grpSpPr>
                <p:sp>
                  <p:nvSpPr>
                    <p:cNvPr id="61" name="TextBox 60">
                      <a:extLst>
                        <a:ext uri="{FF2B5EF4-FFF2-40B4-BE49-F238E27FC236}">
                          <a16:creationId xmlns:a16="http://schemas.microsoft.com/office/drawing/2014/main" id="{E9482BCE-2DF6-BB32-3821-BA331926EC62}"/>
                        </a:ext>
                      </a:extLst>
                    </p:cNvPr>
                    <p:cNvSpPr txBox="1"/>
                    <p:nvPr/>
                  </p:nvSpPr>
                  <p:spPr>
                    <a:xfrm>
                      <a:off x="23140309" y="12423987"/>
                      <a:ext cx="8031640" cy="307777"/>
                    </a:xfrm>
                    <a:prstGeom prst="rect">
                      <a:avLst/>
                    </a:prstGeom>
                    <a:noFill/>
                  </p:spPr>
                  <p:txBody>
                    <a:bodyPr wrap="square" rtlCol="0">
                      <a:spAutoFit/>
                    </a:bodyPr>
                    <a:lstStyle/>
                    <a:p>
                      <a:r>
                        <a:rPr lang="en-US" sz="1400" dirty="0"/>
                        <a:t>sHTG= severe hypertriglyceridemia; AP=acute pancreatitis; ED=emergency department; Y=year</a:t>
                      </a:r>
                    </a:p>
                  </p:txBody>
                </p:sp>
                <p:grpSp>
                  <p:nvGrpSpPr>
                    <p:cNvPr id="21" name="Group 20">
                      <a:extLst>
                        <a:ext uri="{FF2B5EF4-FFF2-40B4-BE49-F238E27FC236}">
                          <a16:creationId xmlns:a16="http://schemas.microsoft.com/office/drawing/2014/main" id="{A77AAD06-6A8E-38BE-670C-4C00357E0BEF}"/>
                        </a:ext>
                      </a:extLst>
                    </p:cNvPr>
                    <p:cNvGrpSpPr/>
                    <p:nvPr/>
                  </p:nvGrpSpPr>
                  <p:grpSpPr>
                    <a:xfrm>
                      <a:off x="23127705" y="4754147"/>
                      <a:ext cx="10547023" cy="7722473"/>
                      <a:chOff x="23159877" y="3480239"/>
                      <a:chExt cx="10547023" cy="7722473"/>
                    </a:xfrm>
                  </p:grpSpPr>
                  <p:grpSp>
                    <p:nvGrpSpPr>
                      <p:cNvPr id="20" name="Group 19">
                        <a:extLst>
                          <a:ext uri="{FF2B5EF4-FFF2-40B4-BE49-F238E27FC236}">
                            <a16:creationId xmlns:a16="http://schemas.microsoft.com/office/drawing/2014/main" id="{AD0F0B33-AAAA-D0DD-AE48-868DD88EAB7C}"/>
                          </a:ext>
                        </a:extLst>
                      </p:cNvPr>
                      <p:cNvGrpSpPr/>
                      <p:nvPr/>
                    </p:nvGrpSpPr>
                    <p:grpSpPr>
                      <a:xfrm>
                        <a:off x="23159877" y="3480239"/>
                        <a:ext cx="10547023" cy="7722473"/>
                        <a:chOff x="23159877" y="3480239"/>
                        <a:chExt cx="10547023" cy="7722473"/>
                      </a:xfrm>
                    </p:grpSpPr>
                    <p:grpSp>
                      <p:nvGrpSpPr>
                        <p:cNvPr id="30" name="Group 29">
                          <a:extLst>
                            <a:ext uri="{FF2B5EF4-FFF2-40B4-BE49-F238E27FC236}">
                              <a16:creationId xmlns:a16="http://schemas.microsoft.com/office/drawing/2014/main" id="{110DC5D0-0C56-8A37-228D-2EA44175351F}"/>
                            </a:ext>
                          </a:extLst>
                        </p:cNvPr>
                        <p:cNvGrpSpPr>
                          <a:grpSpLocks noChangeAspect="1"/>
                        </p:cNvGrpSpPr>
                        <p:nvPr/>
                      </p:nvGrpSpPr>
                      <p:grpSpPr>
                        <a:xfrm>
                          <a:off x="23159877" y="3480239"/>
                          <a:ext cx="10547023" cy="7722473"/>
                          <a:chOff x="151234" y="0"/>
                          <a:chExt cx="13051593" cy="9556456"/>
                        </a:xfrm>
                      </p:grpSpPr>
                      <p:grpSp>
                        <p:nvGrpSpPr>
                          <p:cNvPr id="31" name="Group 30">
                            <a:extLst>
                              <a:ext uri="{FF2B5EF4-FFF2-40B4-BE49-F238E27FC236}">
                                <a16:creationId xmlns:a16="http://schemas.microsoft.com/office/drawing/2014/main" id="{A853CFB1-4D93-23C9-C253-654C67489AFB}"/>
                              </a:ext>
                            </a:extLst>
                          </p:cNvPr>
                          <p:cNvGrpSpPr/>
                          <p:nvPr/>
                        </p:nvGrpSpPr>
                        <p:grpSpPr>
                          <a:xfrm>
                            <a:off x="185195" y="0"/>
                            <a:ext cx="13017632" cy="9373456"/>
                            <a:chOff x="185195" y="0"/>
                            <a:chExt cx="13017632" cy="9373456"/>
                          </a:xfrm>
                        </p:grpSpPr>
                        <p:pic>
                          <p:nvPicPr>
                            <p:cNvPr id="38" name="Picture 37" descr="A graph of a number of events&#10;&#10;Description automatically generated">
                              <a:extLst>
                                <a:ext uri="{FF2B5EF4-FFF2-40B4-BE49-F238E27FC236}">
                                  <a16:creationId xmlns:a16="http://schemas.microsoft.com/office/drawing/2014/main" id="{751C5D5B-E1E6-0488-DF07-107F6EB79E47}"/>
                                </a:ext>
                              </a:extLst>
                            </p:cNvPr>
                            <p:cNvPicPr>
                              <a:picLocks noChangeAspect="1"/>
                            </p:cNvPicPr>
                            <p:nvPr/>
                          </p:nvPicPr>
                          <p:blipFill rotWithShape="1">
                            <a:blip r:embed="rId3"/>
                            <a:srcRect l="14303"/>
                            <a:stretch/>
                          </p:blipFill>
                          <p:spPr>
                            <a:xfrm>
                              <a:off x="836281" y="553943"/>
                              <a:ext cx="5496153" cy="4356099"/>
                            </a:xfrm>
                            <a:prstGeom prst="rect">
                              <a:avLst/>
                            </a:prstGeom>
                          </p:spPr>
                        </p:pic>
                        <p:grpSp>
                          <p:nvGrpSpPr>
                            <p:cNvPr id="39" name="Group 38">
                              <a:extLst>
                                <a:ext uri="{FF2B5EF4-FFF2-40B4-BE49-F238E27FC236}">
                                  <a16:creationId xmlns:a16="http://schemas.microsoft.com/office/drawing/2014/main" id="{AF448FFB-4438-6B30-F31C-C8ABCA6FFF22}"/>
                                </a:ext>
                              </a:extLst>
                            </p:cNvPr>
                            <p:cNvGrpSpPr/>
                            <p:nvPr/>
                          </p:nvGrpSpPr>
                          <p:grpSpPr>
                            <a:xfrm>
                              <a:off x="185195" y="0"/>
                              <a:ext cx="13017632" cy="9373456"/>
                              <a:chOff x="0" y="0"/>
                              <a:chExt cx="13017632" cy="9373456"/>
                            </a:xfrm>
                          </p:grpSpPr>
                          <p:pic>
                            <p:nvPicPr>
                              <p:cNvPr id="40" name="Picture 39" descr="A graph of a graph showing the same number of numbers&#10;&#10;Description automatically generated with medium confidence">
                                <a:extLst>
                                  <a:ext uri="{FF2B5EF4-FFF2-40B4-BE49-F238E27FC236}">
                                    <a16:creationId xmlns:a16="http://schemas.microsoft.com/office/drawing/2014/main" id="{0C638D27-3720-DA8D-76BF-97B0EB08882B}"/>
                                  </a:ext>
                                </a:extLst>
                              </p:cNvPr>
                              <p:cNvPicPr>
                                <a:picLocks noChangeAspect="1"/>
                              </p:cNvPicPr>
                              <p:nvPr/>
                            </p:nvPicPr>
                            <p:blipFill>
                              <a:blip r:embed="rId4"/>
                              <a:stretch>
                                <a:fillRect/>
                              </a:stretch>
                            </p:blipFill>
                            <p:spPr>
                              <a:xfrm>
                                <a:off x="6629533" y="4977113"/>
                                <a:ext cx="6388099" cy="4381500"/>
                              </a:xfrm>
                              <a:prstGeom prst="rect">
                                <a:avLst/>
                              </a:prstGeom>
                            </p:spPr>
                          </p:pic>
                          <p:grpSp>
                            <p:nvGrpSpPr>
                              <p:cNvPr id="43" name="Group 42">
                                <a:extLst>
                                  <a:ext uri="{FF2B5EF4-FFF2-40B4-BE49-F238E27FC236}">
                                    <a16:creationId xmlns:a16="http://schemas.microsoft.com/office/drawing/2014/main" id="{C2F4E76E-B5DE-1BCF-DA02-78DB4D2F4555}"/>
                                  </a:ext>
                                </a:extLst>
                              </p:cNvPr>
                              <p:cNvGrpSpPr/>
                              <p:nvPr/>
                            </p:nvGrpSpPr>
                            <p:grpSpPr>
                              <a:xfrm>
                                <a:off x="0" y="0"/>
                                <a:ext cx="12989859" cy="9373456"/>
                                <a:chOff x="0" y="0"/>
                                <a:chExt cx="12989859" cy="9373456"/>
                              </a:xfrm>
                            </p:grpSpPr>
                            <p:grpSp>
                              <p:nvGrpSpPr>
                                <p:cNvPr id="44" name="Group 43">
                                  <a:extLst>
                                    <a:ext uri="{FF2B5EF4-FFF2-40B4-BE49-F238E27FC236}">
                                      <a16:creationId xmlns:a16="http://schemas.microsoft.com/office/drawing/2014/main" id="{8B50431D-1DA4-DDA9-53D4-516B2696BC1E}"/>
                                    </a:ext>
                                  </a:extLst>
                                </p:cNvPr>
                                <p:cNvGrpSpPr/>
                                <p:nvPr/>
                              </p:nvGrpSpPr>
                              <p:grpSpPr>
                                <a:xfrm>
                                  <a:off x="6400800" y="4551452"/>
                                  <a:ext cx="6588760" cy="4552315"/>
                                  <a:chOff x="0" y="0"/>
                                  <a:chExt cx="6230730" cy="4552491"/>
                                </a:xfrm>
                              </p:grpSpPr>
                              <p:sp>
                                <p:nvSpPr>
                                  <p:cNvPr id="59" name="Text Box 1">
                                    <a:extLst>
                                      <a:ext uri="{FF2B5EF4-FFF2-40B4-BE49-F238E27FC236}">
                                        <a16:creationId xmlns:a16="http://schemas.microsoft.com/office/drawing/2014/main" id="{74689626-3D27-0DD1-353C-D3968BB727D5}"/>
                                      </a:ext>
                                    </a:extLst>
                                  </p:cNvPr>
                                  <p:cNvSpPr txBox="1"/>
                                  <p:nvPr/>
                                </p:nvSpPr>
                                <p:spPr>
                                  <a:xfrm>
                                    <a:off x="45720" y="102870"/>
                                    <a:ext cx="3950205"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D</a:t>
                                    </a:r>
                                    <a:r>
                                      <a:rPr lang="en-US" sz="1600" b="1" dirty="0">
                                        <a:solidFill>
                                          <a:srgbClr val="474746"/>
                                        </a:solidFill>
                                        <a:latin typeface="Arial" panose="020B0604020202020204" pitchFamily="34" charset="0"/>
                                        <a:ea typeface="MS PGothic" panose="020B0600070205080204" pitchFamily="34" charset="-128"/>
                                        <a:cs typeface="Times New Roman" panose="02020603050405020304" pitchFamily="18" charset="0"/>
                                      </a:rPr>
                                      <a:t>. </a:t>
                                    </a: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First inpatient hospitalization</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a:spcBef>
                                        <a:spcPts val="0"/>
                                      </a:spcBef>
                                      <a:spcAft>
                                        <a:spcPts val="0"/>
                                      </a:spcAft>
                                    </a:pP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 </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58" name="Rectangle 57">
                                    <a:extLst>
                                      <a:ext uri="{FF2B5EF4-FFF2-40B4-BE49-F238E27FC236}">
                                        <a16:creationId xmlns:a16="http://schemas.microsoft.com/office/drawing/2014/main" id="{EF715B15-6167-374F-36AF-6B038108E890}"/>
                                      </a:ext>
                                    </a:extLst>
                                  </p:cNvPr>
                                  <p:cNvSpPr/>
                                  <p:nvPr/>
                                </p:nvSpPr>
                                <p:spPr>
                                  <a:xfrm>
                                    <a:off x="0" y="0"/>
                                    <a:ext cx="6230730" cy="4552491"/>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46" name="Group 45">
                                  <a:extLst>
                                    <a:ext uri="{FF2B5EF4-FFF2-40B4-BE49-F238E27FC236}">
                                      <a16:creationId xmlns:a16="http://schemas.microsoft.com/office/drawing/2014/main" id="{C617484A-010A-980A-4C84-1A3E097F131B}"/>
                                    </a:ext>
                                  </a:extLst>
                                </p:cNvPr>
                                <p:cNvGrpSpPr/>
                                <p:nvPr/>
                              </p:nvGrpSpPr>
                              <p:grpSpPr>
                                <a:xfrm>
                                  <a:off x="6400800" y="0"/>
                                  <a:ext cx="6589059" cy="4552315"/>
                                  <a:chOff x="0" y="0"/>
                                  <a:chExt cx="6230730" cy="4552491"/>
                                </a:xfrm>
                              </p:grpSpPr>
                              <p:sp>
                                <p:nvSpPr>
                                  <p:cNvPr id="56" name="Rectangle 55">
                                    <a:extLst>
                                      <a:ext uri="{FF2B5EF4-FFF2-40B4-BE49-F238E27FC236}">
                                        <a16:creationId xmlns:a16="http://schemas.microsoft.com/office/drawing/2014/main" id="{D1318C0B-B89F-5414-F715-B15DE2B8B74F}"/>
                                      </a:ext>
                                    </a:extLst>
                                  </p:cNvPr>
                                  <p:cNvSpPr/>
                                  <p:nvPr/>
                                </p:nvSpPr>
                                <p:spPr>
                                  <a:xfrm>
                                    <a:off x="0" y="0"/>
                                    <a:ext cx="6230730" cy="4552491"/>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7" name="Text Box 1">
                                    <a:extLst>
                                      <a:ext uri="{FF2B5EF4-FFF2-40B4-BE49-F238E27FC236}">
                                        <a16:creationId xmlns:a16="http://schemas.microsoft.com/office/drawing/2014/main" id="{36F1C272-7979-8B0E-662A-5C30B2F7C9A4}"/>
                                      </a:ext>
                                    </a:extLst>
                                  </p:cNvPr>
                                  <p:cNvSpPr txBox="1"/>
                                  <p:nvPr/>
                                </p:nvSpPr>
                                <p:spPr>
                                  <a:xfrm>
                                    <a:off x="45720" y="102870"/>
                                    <a:ext cx="3950205"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B</a:t>
                                    </a:r>
                                    <a:r>
                                      <a:rPr lang="en-US" sz="1000" b="1" dirty="0">
                                        <a:solidFill>
                                          <a:srgbClr val="474746"/>
                                        </a:solidFill>
                                        <a:latin typeface="Arial" panose="020B0604020202020204" pitchFamily="34" charset="0"/>
                                        <a:ea typeface="MS PGothic" panose="020B0600070205080204" pitchFamily="34" charset="-128"/>
                                        <a:cs typeface="Times New Roman" panose="02020603050405020304" pitchFamily="18" charset="0"/>
                                      </a:rPr>
                                      <a:t>. </a:t>
                                    </a: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Death</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grpSp>
                            <p:pic>
                              <p:nvPicPr>
                                <p:cNvPr id="47" name="Picture 46" descr="A graph of a number of people&#10;&#10;Description automatically generated with medium confidence">
                                  <a:extLst>
                                    <a:ext uri="{FF2B5EF4-FFF2-40B4-BE49-F238E27FC236}">
                                      <a16:creationId xmlns:a16="http://schemas.microsoft.com/office/drawing/2014/main" id="{4EF72DE2-E521-B001-74F8-7793E5AFE6D5}"/>
                                    </a:ext>
                                  </a:extLst>
                                </p:cNvPr>
                                <p:cNvPicPr>
                                  <a:picLocks noChangeAspect="1"/>
                                </p:cNvPicPr>
                                <p:nvPr/>
                              </p:nvPicPr>
                              <p:blipFill>
                                <a:blip r:embed="rId5"/>
                                <a:stretch>
                                  <a:fillRect/>
                                </a:stretch>
                              </p:blipFill>
                              <p:spPr>
                                <a:xfrm>
                                  <a:off x="6729573" y="462337"/>
                                  <a:ext cx="6172200" cy="4432300"/>
                                </a:xfrm>
                                <a:prstGeom prst="rect">
                                  <a:avLst/>
                                </a:prstGeom>
                              </p:spPr>
                            </p:pic>
                            <p:grpSp>
                              <p:nvGrpSpPr>
                                <p:cNvPr id="48" name="Group 47">
                                  <a:extLst>
                                    <a:ext uri="{FF2B5EF4-FFF2-40B4-BE49-F238E27FC236}">
                                      <a16:creationId xmlns:a16="http://schemas.microsoft.com/office/drawing/2014/main" id="{AD70198E-33CC-8296-49AC-F4FB4C92F9DA}"/>
                                    </a:ext>
                                  </a:extLst>
                                </p:cNvPr>
                                <p:cNvGrpSpPr/>
                                <p:nvPr/>
                              </p:nvGrpSpPr>
                              <p:grpSpPr>
                                <a:xfrm>
                                  <a:off x="0" y="0"/>
                                  <a:ext cx="6400800" cy="4552315"/>
                                  <a:chOff x="0" y="0"/>
                                  <a:chExt cx="6230730" cy="4552491"/>
                                </a:xfrm>
                              </p:grpSpPr>
                              <p:sp>
                                <p:nvSpPr>
                                  <p:cNvPr id="54" name="Rectangle 53">
                                    <a:extLst>
                                      <a:ext uri="{FF2B5EF4-FFF2-40B4-BE49-F238E27FC236}">
                                        <a16:creationId xmlns:a16="http://schemas.microsoft.com/office/drawing/2014/main" id="{CC1787DE-13D6-C0DB-BBF9-FCAB021FA7F0}"/>
                                      </a:ext>
                                    </a:extLst>
                                  </p:cNvPr>
                                  <p:cNvSpPr/>
                                  <p:nvPr/>
                                </p:nvSpPr>
                                <p:spPr>
                                  <a:xfrm>
                                    <a:off x="0" y="0"/>
                                    <a:ext cx="6230730" cy="4552491"/>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5" name="Text Box 1">
                                    <a:extLst>
                                      <a:ext uri="{FF2B5EF4-FFF2-40B4-BE49-F238E27FC236}">
                                        <a16:creationId xmlns:a16="http://schemas.microsoft.com/office/drawing/2014/main" id="{79BA59E6-BE0A-45A1-DD85-D72A6E514951}"/>
                                      </a:ext>
                                    </a:extLst>
                                  </p:cNvPr>
                                  <p:cNvSpPr txBox="1"/>
                                  <p:nvPr/>
                                </p:nvSpPr>
                                <p:spPr>
                                  <a:xfrm>
                                    <a:off x="68580" y="79148"/>
                                    <a:ext cx="6115086"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A</a:t>
                                    </a:r>
                                    <a:r>
                                      <a:rPr lang="en-US" sz="1600" b="1" dirty="0">
                                        <a:solidFill>
                                          <a:srgbClr val="474746"/>
                                        </a:solidFill>
                                        <a:latin typeface="Arial" panose="020B0604020202020204" pitchFamily="34" charset="0"/>
                                        <a:ea typeface="MS PGothic" panose="020B0600070205080204" pitchFamily="34" charset="-128"/>
                                        <a:cs typeface="Times New Roman" panose="02020603050405020304" pitchFamily="18" charset="0"/>
                                      </a:rPr>
                                      <a:t>. </a:t>
                                    </a: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First ED visit, inpatient hospitalization,</a:t>
                                    </a:r>
                                    <a:r>
                                      <a:rPr lang="en-US" sz="1600" b="1" baseline="300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 </a:t>
                                    </a: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or death</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grpSp>
                            <p:grpSp>
                              <p:nvGrpSpPr>
                                <p:cNvPr id="50" name="Group 49">
                                  <a:extLst>
                                    <a:ext uri="{FF2B5EF4-FFF2-40B4-BE49-F238E27FC236}">
                                      <a16:creationId xmlns:a16="http://schemas.microsoft.com/office/drawing/2014/main" id="{4CF53B04-7B78-DDA2-C4B6-EC2FB9A0615C}"/>
                                    </a:ext>
                                  </a:extLst>
                                </p:cNvPr>
                                <p:cNvGrpSpPr/>
                                <p:nvPr/>
                              </p:nvGrpSpPr>
                              <p:grpSpPr>
                                <a:xfrm>
                                  <a:off x="0" y="4551452"/>
                                  <a:ext cx="6400800" cy="4552315"/>
                                  <a:chOff x="0" y="0"/>
                                  <a:chExt cx="6230730" cy="4552491"/>
                                </a:xfrm>
                              </p:grpSpPr>
                              <p:sp>
                                <p:nvSpPr>
                                  <p:cNvPr id="53" name="Text Box 1">
                                    <a:extLst>
                                      <a:ext uri="{FF2B5EF4-FFF2-40B4-BE49-F238E27FC236}">
                                        <a16:creationId xmlns:a16="http://schemas.microsoft.com/office/drawing/2014/main" id="{65B237BC-499A-10EF-A15A-321446272959}"/>
                                      </a:ext>
                                    </a:extLst>
                                  </p:cNvPr>
                                  <p:cNvSpPr txBox="1"/>
                                  <p:nvPr/>
                                </p:nvSpPr>
                                <p:spPr>
                                  <a:xfrm>
                                    <a:off x="68580" y="80010"/>
                                    <a:ext cx="4460875"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C. First ED visit</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52" name="Rectangle 51">
                                    <a:extLst>
                                      <a:ext uri="{FF2B5EF4-FFF2-40B4-BE49-F238E27FC236}">
                                        <a16:creationId xmlns:a16="http://schemas.microsoft.com/office/drawing/2014/main" id="{DC9E38E1-BB71-462D-DD63-BCC9B46CC100}"/>
                                      </a:ext>
                                    </a:extLst>
                                  </p:cNvPr>
                                  <p:cNvSpPr/>
                                  <p:nvPr/>
                                </p:nvSpPr>
                                <p:spPr>
                                  <a:xfrm>
                                    <a:off x="0" y="0"/>
                                    <a:ext cx="6230730" cy="4552491"/>
                                  </a:xfrm>
                                  <a:prstGeom prst="rect">
                                    <a:avLst/>
                                  </a:prstGeom>
                                  <a:noFill/>
                                  <a:ln w="127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pic>
                              <p:nvPicPr>
                                <p:cNvPr id="51" name="Picture 50" descr="A graph of a number of events&#10;&#10;Description automatically generated with medium confidence">
                                  <a:extLst>
                                    <a:ext uri="{FF2B5EF4-FFF2-40B4-BE49-F238E27FC236}">
                                      <a16:creationId xmlns:a16="http://schemas.microsoft.com/office/drawing/2014/main" id="{7043A373-1C4A-AE55-4FDE-4C0CD4D54482}"/>
                                    </a:ext>
                                  </a:extLst>
                                </p:cNvPr>
                                <p:cNvPicPr>
                                  <a:picLocks noChangeAspect="1"/>
                                </p:cNvPicPr>
                                <p:nvPr/>
                              </p:nvPicPr>
                              <p:blipFill>
                                <a:blip r:embed="rId6"/>
                                <a:stretch>
                                  <a:fillRect/>
                                </a:stretch>
                              </p:blipFill>
                              <p:spPr>
                                <a:xfrm>
                                  <a:off x="71919" y="5106256"/>
                                  <a:ext cx="6223000" cy="4267200"/>
                                </a:xfrm>
                                <a:prstGeom prst="rect">
                                  <a:avLst/>
                                </a:prstGeom>
                              </p:spPr>
                            </p:pic>
                          </p:grpSp>
                        </p:grpSp>
                      </p:grpSp>
                      <p:grpSp>
                        <p:nvGrpSpPr>
                          <p:cNvPr id="32" name="Group 31">
                            <a:extLst>
                              <a:ext uri="{FF2B5EF4-FFF2-40B4-BE49-F238E27FC236}">
                                <a16:creationId xmlns:a16="http://schemas.microsoft.com/office/drawing/2014/main" id="{7A49BA0E-9CDF-1302-4704-001D5C69ED14}"/>
                              </a:ext>
                            </a:extLst>
                          </p:cNvPr>
                          <p:cNvGrpSpPr/>
                          <p:nvPr/>
                        </p:nvGrpSpPr>
                        <p:grpSpPr>
                          <a:xfrm>
                            <a:off x="151234" y="843372"/>
                            <a:ext cx="8570241" cy="8713084"/>
                            <a:chOff x="-1383098" y="-9034"/>
                            <a:chExt cx="8570241" cy="8713084"/>
                          </a:xfrm>
                        </p:grpSpPr>
                        <p:sp>
                          <p:nvSpPr>
                            <p:cNvPr id="34" name="Text Box 52">
                              <a:extLst>
                                <a:ext uri="{FF2B5EF4-FFF2-40B4-BE49-F238E27FC236}">
                                  <a16:creationId xmlns:a16="http://schemas.microsoft.com/office/drawing/2014/main" id="{CA8F674B-1242-ABCA-EA83-24CB17D118E1}"/>
                                </a:ext>
                              </a:extLst>
                            </p:cNvPr>
                            <p:cNvSpPr txBox="1">
                              <a:spLocks noChangeArrowheads="1"/>
                            </p:cNvSpPr>
                            <p:nvPr/>
                          </p:nvSpPr>
                          <p:spPr bwMode="auto">
                            <a:xfrm>
                              <a:off x="5882868" y="-9034"/>
                              <a:ext cx="1304275" cy="277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b="1" i="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p&lt;0.001*</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a:spcBef>
                                  <a:spcPts val="0"/>
                                </a:spcBef>
                                <a:spcAft>
                                  <a:spcPts val="0"/>
                                </a:spcAft>
                              </a:pPr>
                              <a:r>
                                <a:rPr lang="en-US" sz="9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 </a:t>
                              </a:r>
                              <a:endParaRPr lang="en-US" sz="11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35" name="Text Box 52">
                              <a:extLst>
                                <a:ext uri="{FF2B5EF4-FFF2-40B4-BE49-F238E27FC236}">
                                  <a16:creationId xmlns:a16="http://schemas.microsoft.com/office/drawing/2014/main" id="{857EE705-6898-381B-EF9D-0C9E070762AE}"/>
                                </a:ext>
                              </a:extLst>
                            </p:cNvPr>
                            <p:cNvSpPr txBox="1">
                              <a:spLocks noChangeArrowheads="1"/>
                            </p:cNvSpPr>
                            <p:nvPr/>
                          </p:nvSpPr>
                          <p:spPr bwMode="auto">
                            <a:xfrm>
                              <a:off x="-435214" y="4632178"/>
                              <a:ext cx="1419755" cy="277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b="1" i="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p&lt;0.001*</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a:spcBef>
                                  <a:spcPts val="0"/>
                                </a:spcBef>
                                <a:spcAft>
                                  <a:spcPts val="0"/>
                                </a:spcAft>
                              </a:pPr>
                              <a:r>
                                <a:rPr lang="en-US" sz="9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 </a:t>
                              </a:r>
                              <a:endParaRPr lang="en-US" sz="11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36" name="Text Box 52">
                              <a:extLst>
                                <a:ext uri="{FF2B5EF4-FFF2-40B4-BE49-F238E27FC236}">
                                  <a16:creationId xmlns:a16="http://schemas.microsoft.com/office/drawing/2014/main" id="{015EC170-BD12-4028-AF68-B3934F46DA6C}"/>
                                </a:ext>
                              </a:extLst>
                            </p:cNvPr>
                            <p:cNvSpPr txBox="1">
                              <a:spLocks noChangeArrowheads="1"/>
                            </p:cNvSpPr>
                            <p:nvPr/>
                          </p:nvSpPr>
                          <p:spPr bwMode="auto">
                            <a:xfrm>
                              <a:off x="5882882" y="4623083"/>
                              <a:ext cx="1304261" cy="277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b="1" i="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p&lt;0.001*</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a:spcBef>
                                  <a:spcPts val="0"/>
                                </a:spcBef>
                                <a:spcAft>
                                  <a:spcPts val="0"/>
                                </a:spcAft>
                              </a:pPr>
                              <a:r>
                                <a:rPr lang="en-US" sz="9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 </a:t>
                              </a:r>
                              <a:endParaRPr lang="en-US" sz="11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37" name="Text Box 52">
                              <a:extLst>
                                <a:ext uri="{FF2B5EF4-FFF2-40B4-BE49-F238E27FC236}">
                                  <a16:creationId xmlns:a16="http://schemas.microsoft.com/office/drawing/2014/main" id="{792DE722-3975-064A-B9FF-D201F2992D92}"/>
                                </a:ext>
                              </a:extLst>
                            </p:cNvPr>
                            <p:cNvSpPr txBox="1">
                              <a:spLocks noChangeArrowheads="1"/>
                            </p:cNvSpPr>
                            <p:nvPr/>
                          </p:nvSpPr>
                          <p:spPr bwMode="auto">
                            <a:xfrm>
                              <a:off x="-1383098" y="8287110"/>
                              <a:ext cx="3577273" cy="41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i="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 by log-rank test</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sp>
                          <p:nvSpPr>
                            <p:cNvPr id="33" name="Text Box 52">
                              <a:extLst>
                                <a:ext uri="{FF2B5EF4-FFF2-40B4-BE49-F238E27FC236}">
                                  <a16:creationId xmlns:a16="http://schemas.microsoft.com/office/drawing/2014/main" id="{0F842E58-1DE5-6DFC-FB30-A2DFACD412B8}"/>
                                </a:ext>
                              </a:extLst>
                            </p:cNvPr>
                            <p:cNvSpPr txBox="1">
                              <a:spLocks noChangeArrowheads="1"/>
                            </p:cNvSpPr>
                            <p:nvPr/>
                          </p:nvSpPr>
                          <p:spPr bwMode="auto">
                            <a:xfrm>
                              <a:off x="-439326" y="13043"/>
                              <a:ext cx="1338340" cy="277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600" b="1" i="1"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rPr>
                                <a:t>p&lt;0.001*</a:t>
                              </a:r>
                              <a:endParaRPr lang="en-US" sz="1600" dirty="0">
                                <a:solidFill>
                                  <a:srgbClr val="474746"/>
                                </a:solidFill>
                                <a:effectLst/>
                                <a:latin typeface="Arial" panose="020B0604020202020204" pitchFamily="34" charset="0"/>
                                <a:ea typeface="MS PGothic" panose="020B0600070205080204" pitchFamily="34" charset="-128"/>
                                <a:cs typeface="Times New Roman" panose="02020603050405020304" pitchFamily="18" charset="0"/>
                              </a:endParaRPr>
                            </a:p>
                          </p:txBody>
                        </p:sp>
                      </p:grpSp>
                    </p:grpSp>
                    <p:pic>
                      <p:nvPicPr>
                        <p:cNvPr id="12" name="Picture 11" descr="A close up of a sign&#10;&#10;Description automatically generated">
                          <a:extLst>
                            <a:ext uri="{FF2B5EF4-FFF2-40B4-BE49-F238E27FC236}">
                              <a16:creationId xmlns:a16="http://schemas.microsoft.com/office/drawing/2014/main" id="{132A87F8-9180-B4E7-BA61-407827723FDB}"/>
                            </a:ext>
                          </a:extLst>
                        </p:cNvPr>
                        <p:cNvPicPr>
                          <a:picLocks noChangeAspect="1"/>
                        </p:cNvPicPr>
                        <p:nvPr/>
                      </p:nvPicPr>
                      <p:blipFill>
                        <a:blip r:embed="rId7"/>
                        <a:stretch>
                          <a:fillRect/>
                        </a:stretch>
                      </p:blipFill>
                      <p:spPr>
                        <a:xfrm>
                          <a:off x="30725676" y="6759746"/>
                          <a:ext cx="767258" cy="233774"/>
                        </a:xfrm>
                        <a:prstGeom prst="rect">
                          <a:avLst/>
                        </a:prstGeom>
                      </p:spPr>
                    </p:pic>
                  </p:grpSp>
                  <p:pic>
                    <p:nvPicPr>
                      <p:cNvPr id="14" name="Picture 13" descr="A close up of a sign&#10;&#10;Description automatically generated">
                        <a:extLst>
                          <a:ext uri="{FF2B5EF4-FFF2-40B4-BE49-F238E27FC236}">
                            <a16:creationId xmlns:a16="http://schemas.microsoft.com/office/drawing/2014/main" id="{AE910F3C-698D-D472-F23C-ECF684AF8658}"/>
                          </a:ext>
                        </a:extLst>
                      </p:cNvPr>
                      <p:cNvPicPr>
                        <a:picLocks noChangeAspect="1"/>
                      </p:cNvPicPr>
                      <p:nvPr/>
                    </p:nvPicPr>
                    <p:blipFill>
                      <a:blip r:embed="rId7"/>
                      <a:stretch>
                        <a:fillRect/>
                      </a:stretch>
                    </p:blipFill>
                    <p:spPr>
                      <a:xfrm>
                        <a:off x="30638389" y="10452975"/>
                        <a:ext cx="767258" cy="233774"/>
                      </a:xfrm>
                      <a:prstGeom prst="rect">
                        <a:avLst/>
                      </a:prstGeom>
                    </p:spPr>
                  </p:pic>
                </p:grpSp>
              </p:grpSp>
              <p:grpSp>
                <p:nvGrpSpPr>
                  <p:cNvPr id="214" name="Group 213">
                    <a:extLst>
                      <a:ext uri="{FF2B5EF4-FFF2-40B4-BE49-F238E27FC236}">
                        <a16:creationId xmlns:a16="http://schemas.microsoft.com/office/drawing/2014/main" id="{9192226D-78B4-2F40-CBA3-722C2D5B84A1}"/>
                      </a:ext>
                    </a:extLst>
                  </p:cNvPr>
                  <p:cNvGrpSpPr/>
                  <p:nvPr/>
                </p:nvGrpSpPr>
                <p:grpSpPr>
                  <a:xfrm>
                    <a:off x="23236988" y="6648387"/>
                    <a:ext cx="9634934" cy="6859144"/>
                    <a:chOff x="23236988" y="6648387"/>
                    <a:chExt cx="9634934" cy="6859144"/>
                  </a:xfrm>
                </p:grpSpPr>
                <p:grpSp>
                  <p:nvGrpSpPr>
                    <p:cNvPr id="148" name="Group 147">
                      <a:extLst>
                        <a:ext uri="{FF2B5EF4-FFF2-40B4-BE49-F238E27FC236}">
                          <a16:creationId xmlns:a16="http://schemas.microsoft.com/office/drawing/2014/main" id="{59F410E8-47BE-14E1-4915-F7736A1AF9E2}"/>
                        </a:ext>
                      </a:extLst>
                    </p:cNvPr>
                    <p:cNvGrpSpPr/>
                    <p:nvPr/>
                  </p:nvGrpSpPr>
                  <p:grpSpPr>
                    <a:xfrm>
                      <a:off x="23691600" y="9141031"/>
                      <a:ext cx="4147215" cy="641071"/>
                      <a:chOff x="23691600" y="9124555"/>
                      <a:chExt cx="4147215" cy="641071"/>
                    </a:xfrm>
                  </p:grpSpPr>
                  <p:grpSp>
                    <p:nvGrpSpPr>
                      <p:cNvPr id="129" name="Group 128">
                        <a:extLst>
                          <a:ext uri="{FF2B5EF4-FFF2-40B4-BE49-F238E27FC236}">
                            <a16:creationId xmlns:a16="http://schemas.microsoft.com/office/drawing/2014/main" id="{76B7B635-6327-16EC-B8A8-49257DC91040}"/>
                          </a:ext>
                        </a:extLst>
                      </p:cNvPr>
                      <p:cNvGrpSpPr/>
                      <p:nvPr/>
                    </p:nvGrpSpPr>
                    <p:grpSpPr>
                      <a:xfrm>
                        <a:off x="26634779" y="9124555"/>
                        <a:ext cx="1204036" cy="338554"/>
                        <a:chOff x="24298927" y="9153329"/>
                        <a:chExt cx="1204036" cy="338554"/>
                      </a:xfrm>
                    </p:grpSpPr>
                    <p:grpSp>
                      <p:nvGrpSpPr>
                        <p:cNvPr id="131" name="Group 130">
                          <a:extLst>
                            <a:ext uri="{FF2B5EF4-FFF2-40B4-BE49-F238E27FC236}">
                              <a16:creationId xmlns:a16="http://schemas.microsoft.com/office/drawing/2014/main" id="{0845F275-4ECC-64DE-322A-69147655B8A6}"/>
                            </a:ext>
                          </a:extLst>
                        </p:cNvPr>
                        <p:cNvGrpSpPr/>
                        <p:nvPr/>
                      </p:nvGrpSpPr>
                      <p:grpSpPr>
                        <a:xfrm>
                          <a:off x="24298927" y="9153329"/>
                          <a:ext cx="827460" cy="338554"/>
                          <a:chOff x="24298927" y="9153329"/>
                          <a:chExt cx="827460" cy="338554"/>
                        </a:xfrm>
                      </p:grpSpPr>
                      <p:sp>
                        <p:nvSpPr>
                          <p:cNvPr id="133" name="TextBox 132">
                            <a:extLst>
                              <a:ext uri="{FF2B5EF4-FFF2-40B4-BE49-F238E27FC236}">
                                <a16:creationId xmlns:a16="http://schemas.microsoft.com/office/drawing/2014/main" id="{657F0DAB-18B7-94EF-B5B1-614C11EC71CD}"/>
                              </a:ext>
                            </a:extLst>
                          </p:cNvPr>
                          <p:cNvSpPr txBox="1"/>
                          <p:nvPr/>
                        </p:nvSpPr>
                        <p:spPr>
                          <a:xfrm>
                            <a:off x="24298927" y="9153329"/>
                            <a:ext cx="453838" cy="338554"/>
                          </a:xfrm>
                          <a:prstGeom prst="rect">
                            <a:avLst/>
                          </a:prstGeom>
                          <a:solidFill>
                            <a:schemeClr val="bg1"/>
                          </a:solidFill>
                        </p:spPr>
                        <p:txBody>
                          <a:bodyPr wrap="square" rtlCol="0">
                            <a:spAutoFit/>
                          </a:bodyPr>
                          <a:lstStyle/>
                          <a:p>
                            <a:r>
                              <a:rPr lang="en-US" sz="1600" dirty="0"/>
                              <a:t>Y7</a:t>
                            </a:r>
                          </a:p>
                        </p:txBody>
                      </p:sp>
                      <p:sp>
                        <p:nvSpPr>
                          <p:cNvPr id="134" name="TextBox 133">
                            <a:extLst>
                              <a:ext uri="{FF2B5EF4-FFF2-40B4-BE49-F238E27FC236}">
                                <a16:creationId xmlns:a16="http://schemas.microsoft.com/office/drawing/2014/main" id="{A88651FE-BE9D-9CC0-3CF0-535CA66E52B0}"/>
                              </a:ext>
                            </a:extLst>
                          </p:cNvPr>
                          <p:cNvSpPr txBox="1"/>
                          <p:nvPr/>
                        </p:nvSpPr>
                        <p:spPr>
                          <a:xfrm>
                            <a:off x="24672549" y="9153329"/>
                            <a:ext cx="453838" cy="338554"/>
                          </a:xfrm>
                          <a:prstGeom prst="rect">
                            <a:avLst/>
                          </a:prstGeom>
                          <a:solidFill>
                            <a:schemeClr val="bg1"/>
                          </a:solidFill>
                        </p:spPr>
                        <p:txBody>
                          <a:bodyPr wrap="square" rtlCol="0">
                            <a:spAutoFit/>
                          </a:bodyPr>
                          <a:lstStyle/>
                          <a:p>
                            <a:r>
                              <a:rPr lang="en-US" sz="1600" dirty="0"/>
                              <a:t>Y8</a:t>
                            </a:r>
                          </a:p>
                        </p:txBody>
                      </p:sp>
                    </p:grpSp>
                    <p:sp>
                      <p:nvSpPr>
                        <p:cNvPr id="132" name="TextBox 131">
                          <a:extLst>
                            <a:ext uri="{FF2B5EF4-FFF2-40B4-BE49-F238E27FC236}">
                              <a16:creationId xmlns:a16="http://schemas.microsoft.com/office/drawing/2014/main" id="{3B00053A-F197-B94C-35FF-9585AD5EF482}"/>
                            </a:ext>
                          </a:extLst>
                        </p:cNvPr>
                        <p:cNvSpPr txBox="1"/>
                        <p:nvPr/>
                      </p:nvSpPr>
                      <p:spPr>
                        <a:xfrm>
                          <a:off x="25049125" y="9153329"/>
                          <a:ext cx="453838" cy="338554"/>
                        </a:xfrm>
                        <a:prstGeom prst="rect">
                          <a:avLst/>
                        </a:prstGeom>
                        <a:solidFill>
                          <a:schemeClr val="bg1"/>
                        </a:solidFill>
                      </p:spPr>
                      <p:txBody>
                        <a:bodyPr wrap="square" rtlCol="0">
                          <a:spAutoFit/>
                        </a:bodyPr>
                        <a:lstStyle/>
                        <a:p>
                          <a:r>
                            <a:rPr lang="en-US" sz="1600" dirty="0"/>
                            <a:t>Y9</a:t>
                          </a:r>
                        </a:p>
                      </p:txBody>
                    </p:sp>
                  </p:grpSp>
                  <p:grpSp>
                    <p:nvGrpSpPr>
                      <p:cNvPr id="147" name="Group 146">
                        <a:extLst>
                          <a:ext uri="{FF2B5EF4-FFF2-40B4-BE49-F238E27FC236}">
                            <a16:creationId xmlns:a16="http://schemas.microsoft.com/office/drawing/2014/main" id="{CBD9F3DC-3B26-3A86-F345-65A316D6E247}"/>
                          </a:ext>
                        </a:extLst>
                      </p:cNvPr>
                      <p:cNvGrpSpPr/>
                      <p:nvPr/>
                    </p:nvGrpSpPr>
                    <p:grpSpPr>
                      <a:xfrm>
                        <a:off x="23691600" y="9124555"/>
                        <a:ext cx="2999861" cy="641071"/>
                        <a:chOff x="23691600" y="9124555"/>
                        <a:chExt cx="2999861" cy="641071"/>
                      </a:xfrm>
                    </p:grpSpPr>
                    <p:sp>
                      <p:nvSpPr>
                        <p:cNvPr id="26" name="TextBox 25">
                          <a:extLst>
                            <a:ext uri="{FF2B5EF4-FFF2-40B4-BE49-F238E27FC236}">
                              <a16:creationId xmlns:a16="http://schemas.microsoft.com/office/drawing/2014/main" id="{24958E4E-7B7E-9170-6CDC-72AD864460A6}"/>
                            </a:ext>
                          </a:extLst>
                        </p:cNvPr>
                        <p:cNvSpPr txBox="1"/>
                        <p:nvPr/>
                      </p:nvSpPr>
                      <p:spPr>
                        <a:xfrm>
                          <a:off x="23691600" y="9124555"/>
                          <a:ext cx="680871" cy="584775"/>
                        </a:xfrm>
                        <a:prstGeom prst="rect">
                          <a:avLst/>
                        </a:prstGeom>
                        <a:solidFill>
                          <a:schemeClr val="bg1"/>
                        </a:solidFill>
                      </p:spPr>
                      <p:txBody>
                        <a:bodyPr wrap="square" rtlCol="0">
                          <a:spAutoFit/>
                        </a:bodyPr>
                        <a:lstStyle/>
                        <a:p>
                          <a:pPr algn="ctr"/>
                          <a:r>
                            <a:rPr lang="en-US" sz="1600" dirty="0"/>
                            <a:t>Index date</a:t>
                          </a:r>
                        </a:p>
                      </p:txBody>
                    </p:sp>
                    <p:grpSp>
                      <p:nvGrpSpPr>
                        <p:cNvPr id="41" name="Group 40">
                          <a:extLst>
                            <a:ext uri="{FF2B5EF4-FFF2-40B4-BE49-F238E27FC236}">
                              <a16:creationId xmlns:a16="http://schemas.microsoft.com/office/drawing/2014/main" id="{1A22A4E8-8A25-C512-D622-ECABA501AA2E}"/>
                            </a:ext>
                          </a:extLst>
                        </p:cNvPr>
                        <p:cNvGrpSpPr/>
                        <p:nvPr/>
                      </p:nvGrpSpPr>
                      <p:grpSpPr>
                        <a:xfrm>
                          <a:off x="24288568" y="9125915"/>
                          <a:ext cx="1249756" cy="338554"/>
                          <a:chOff x="24278607" y="9153329"/>
                          <a:chExt cx="1249756" cy="338554"/>
                        </a:xfrm>
                      </p:grpSpPr>
                      <p:grpSp>
                        <p:nvGrpSpPr>
                          <p:cNvPr id="29" name="Group 28">
                            <a:extLst>
                              <a:ext uri="{FF2B5EF4-FFF2-40B4-BE49-F238E27FC236}">
                                <a16:creationId xmlns:a16="http://schemas.microsoft.com/office/drawing/2014/main" id="{6043D72D-93E3-377D-0998-17EDD1A14A7D}"/>
                              </a:ext>
                            </a:extLst>
                          </p:cNvPr>
                          <p:cNvGrpSpPr/>
                          <p:nvPr/>
                        </p:nvGrpSpPr>
                        <p:grpSpPr>
                          <a:xfrm>
                            <a:off x="24278607" y="9153329"/>
                            <a:ext cx="857940" cy="338554"/>
                            <a:chOff x="24278607" y="9153329"/>
                            <a:chExt cx="857940" cy="338554"/>
                          </a:xfrm>
                        </p:grpSpPr>
                        <p:sp>
                          <p:nvSpPr>
                            <p:cNvPr id="25" name="TextBox 24">
                              <a:extLst>
                                <a:ext uri="{FF2B5EF4-FFF2-40B4-BE49-F238E27FC236}">
                                  <a16:creationId xmlns:a16="http://schemas.microsoft.com/office/drawing/2014/main" id="{174BCFEC-2EF4-D1EF-2FA7-0BCEF6B116BD}"/>
                                </a:ext>
                              </a:extLst>
                            </p:cNvPr>
                            <p:cNvSpPr txBox="1"/>
                            <p:nvPr/>
                          </p:nvSpPr>
                          <p:spPr>
                            <a:xfrm>
                              <a:off x="24278607" y="9153329"/>
                              <a:ext cx="453838" cy="338554"/>
                            </a:xfrm>
                            <a:prstGeom prst="rect">
                              <a:avLst/>
                            </a:prstGeom>
                            <a:solidFill>
                              <a:schemeClr val="bg1"/>
                            </a:solidFill>
                          </p:spPr>
                          <p:txBody>
                            <a:bodyPr wrap="square" rtlCol="0">
                              <a:spAutoFit/>
                            </a:bodyPr>
                            <a:lstStyle/>
                            <a:p>
                              <a:r>
                                <a:rPr lang="en-US" sz="1600" dirty="0"/>
                                <a:t>Y1</a:t>
                              </a:r>
                            </a:p>
                          </p:txBody>
                        </p:sp>
                        <p:sp>
                          <p:nvSpPr>
                            <p:cNvPr id="27" name="TextBox 26">
                              <a:extLst>
                                <a:ext uri="{FF2B5EF4-FFF2-40B4-BE49-F238E27FC236}">
                                  <a16:creationId xmlns:a16="http://schemas.microsoft.com/office/drawing/2014/main" id="{5EB68E45-0A67-07F4-AC2A-18D8755D7F77}"/>
                                </a:ext>
                              </a:extLst>
                            </p:cNvPr>
                            <p:cNvSpPr txBox="1"/>
                            <p:nvPr/>
                          </p:nvSpPr>
                          <p:spPr>
                            <a:xfrm>
                              <a:off x="24682709" y="9153329"/>
                              <a:ext cx="453838" cy="338554"/>
                            </a:xfrm>
                            <a:prstGeom prst="rect">
                              <a:avLst/>
                            </a:prstGeom>
                            <a:solidFill>
                              <a:schemeClr val="bg1"/>
                            </a:solidFill>
                          </p:spPr>
                          <p:txBody>
                            <a:bodyPr wrap="square" rtlCol="0">
                              <a:spAutoFit/>
                            </a:bodyPr>
                            <a:lstStyle/>
                            <a:p>
                              <a:r>
                                <a:rPr lang="en-US" sz="1600" dirty="0"/>
                                <a:t>Y2</a:t>
                              </a:r>
                            </a:p>
                          </p:txBody>
                        </p:sp>
                      </p:grpSp>
                      <p:sp>
                        <p:nvSpPr>
                          <p:cNvPr id="28" name="TextBox 27">
                            <a:extLst>
                              <a:ext uri="{FF2B5EF4-FFF2-40B4-BE49-F238E27FC236}">
                                <a16:creationId xmlns:a16="http://schemas.microsoft.com/office/drawing/2014/main" id="{3050D6C1-A5F0-50EE-CB92-C12E90235D9D}"/>
                              </a:ext>
                            </a:extLst>
                          </p:cNvPr>
                          <p:cNvSpPr txBox="1"/>
                          <p:nvPr/>
                        </p:nvSpPr>
                        <p:spPr>
                          <a:xfrm>
                            <a:off x="25074525" y="9153329"/>
                            <a:ext cx="453838" cy="338554"/>
                          </a:xfrm>
                          <a:prstGeom prst="rect">
                            <a:avLst/>
                          </a:prstGeom>
                          <a:solidFill>
                            <a:schemeClr val="bg1"/>
                          </a:solidFill>
                        </p:spPr>
                        <p:txBody>
                          <a:bodyPr wrap="square" rtlCol="0">
                            <a:spAutoFit/>
                          </a:bodyPr>
                          <a:lstStyle/>
                          <a:p>
                            <a:r>
                              <a:rPr lang="en-US" sz="1600" dirty="0"/>
                              <a:t>Y3</a:t>
                            </a:r>
                          </a:p>
                        </p:txBody>
                      </p:sp>
                    </p:grpSp>
                    <p:grpSp>
                      <p:nvGrpSpPr>
                        <p:cNvPr id="45" name="Group 44">
                          <a:extLst>
                            <a:ext uri="{FF2B5EF4-FFF2-40B4-BE49-F238E27FC236}">
                              <a16:creationId xmlns:a16="http://schemas.microsoft.com/office/drawing/2014/main" id="{C268EB6C-AD59-9E5B-E44D-B8DCDBD9042F}"/>
                            </a:ext>
                          </a:extLst>
                        </p:cNvPr>
                        <p:cNvGrpSpPr/>
                        <p:nvPr/>
                      </p:nvGrpSpPr>
                      <p:grpSpPr>
                        <a:xfrm>
                          <a:off x="25487425" y="9127929"/>
                          <a:ext cx="1204036" cy="338554"/>
                          <a:chOff x="24298927" y="9153329"/>
                          <a:chExt cx="1204036" cy="338554"/>
                        </a:xfrm>
                      </p:grpSpPr>
                      <p:grpSp>
                        <p:nvGrpSpPr>
                          <p:cNvPr id="49" name="Group 48">
                            <a:extLst>
                              <a:ext uri="{FF2B5EF4-FFF2-40B4-BE49-F238E27FC236}">
                                <a16:creationId xmlns:a16="http://schemas.microsoft.com/office/drawing/2014/main" id="{B3D9102F-13A6-5333-2C62-64E032CFF347}"/>
                              </a:ext>
                            </a:extLst>
                          </p:cNvPr>
                          <p:cNvGrpSpPr/>
                          <p:nvPr/>
                        </p:nvGrpSpPr>
                        <p:grpSpPr>
                          <a:xfrm>
                            <a:off x="24298927" y="9153329"/>
                            <a:ext cx="827460" cy="338554"/>
                            <a:chOff x="24298927" y="9153329"/>
                            <a:chExt cx="827460" cy="338554"/>
                          </a:xfrm>
                        </p:grpSpPr>
                        <p:sp>
                          <p:nvSpPr>
                            <p:cNvPr id="63" name="TextBox 62">
                              <a:extLst>
                                <a:ext uri="{FF2B5EF4-FFF2-40B4-BE49-F238E27FC236}">
                                  <a16:creationId xmlns:a16="http://schemas.microsoft.com/office/drawing/2014/main" id="{7376AA88-2249-E3B1-FBE4-07B9D806A9E8}"/>
                                </a:ext>
                              </a:extLst>
                            </p:cNvPr>
                            <p:cNvSpPr txBox="1"/>
                            <p:nvPr/>
                          </p:nvSpPr>
                          <p:spPr>
                            <a:xfrm>
                              <a:off x="24298927" y="9153329"/>
                              <a:ext cx="453838" cy="338554"/>
                            </a:xfrm>
                            <a:prstGeom prst="rect">
                              <a:avLst/>
                            </a:prstGeom>
                            <a:solidFill>
                              <a:schemeClr val="bg1"/>
                            </a:solidFill>
                          </p:spPr>
                          <p:txBody>
                            <a:bodyPr wrap="square" rtlCol="0">
                              <a:spAutoFit/>
                            </a:bodyPr>
                            <a:lstStyle/>
                            <a:p>
                              <a:r>
                                <a:rPr lang="en-US" sz="1600" dirty="0"/>
                                <a:t>Y4</a:t>
                              </a:r>
                            </a:p>
                          </p:txBody>
                        </p:sp>
                        <p:sp>
                          <p:nvSpPr>
                            <p:cNvPr id="128" name="TextBox 127">
                              <a:extLst>
                                <a:ext uri="{FF2B5EF4-FFF2-40B4-BE49-F238E27FC236}">
                                  <a16:creationId xmlns:a16="http://schemas.microsoft.com/office/drawing/2014/main" id="{D82CE4BD-61D0-4557-E51F-39CE24B54C4B}"/>
                                </a:ext>
                              </a:extLst>
                            </p:cNvPr>
                            <p:cNvSpPr txBox="1"/>
                            <p:nvPr/>
                          </p:nvSpPr>
                          <p:spPr>
                            <a:xfrm>
                              <a:off x="24672549" y="9153329"/>
                              <a:ext cx="453838" cy="338554"/>
                            </a:xfrm>
                            <a:prstGeom prst="rect">
                              <a:avLst/>
                            </a:prstGeom>
                            <a:solidFill>
                              <a:schemeClr val="bg1"/>
                            </a:solidFill>
                          </p:spPr>
                          <p:txBody>
                            <a:bodyPr wrap="square" rtlCol="0">
                              <a:spAutoFit/>
                            </a:bodyPr>
                            <a:lstStyle/>
                            <a:p>
                              <a:r>
                                <a:rPr lang="en-US" sz="1600" dirty="0"/>
                                <a:t>Y5</a:t>
                              </a:r>
                            </a:p>
                          </p:txBody>
                        </p:sp>
                      </p:grpSp>
                      <p:sp>
                        <p:nvSpPr>
                          <p:cNvPr id="62" name="TextBox 61">
                            <a:extLst>
                              <a:ext uri="{FF2B5EF4-FFF2-40B4-BE49-F238E27FC236}">
                                <a16:creationId xmlns:a16="http://schemas.microsoft.com/office/drawing/2014/main" id="{6A466A2B-A51B-9766-EC38-D70247A0F45E}"/>
                              </a:ext>
                            </a:extLst>
                          </p:cNvPr>
                          <p:cNvSpPr txBox="1"/>
                          <p:nvPr/>
                        </p:nvSpPr>
                        <p:spPr>
                          <a:xfrm>
                            <a:off x="25049125" y="9153329"/>
                            <a:ext cx="453838" cy="338554"/>
                          </a:xfrm>
                          <a:prstGeom prst="rect">
                            <a:avLst/>
                          </a:prstGeom>
                          <a:solidFill>
                            <a:schemeClr val="bg1"/>
                          </a:solidFill>
                        </p:spPr>
                        <p:txBody>
                          <a:bodyPr wrap="square" rtlCol="0">
                            <a:spAutoFit/>
                          </a:bodyPr>
                          <a:lstStyle/>
                          <a:p>
                            <a:r>
                              <a:rPr lang="en-US" sz="1600" dirty="0"/>
                              <a:t>Y6</a:t>
                            </a:r>
                          </a:p>
                        </p:txBody>
                      </p:sp>
                    </p:grpSp>
                    <p:sp>
                      <p:nvSpPr>
                        <p:cNvPr id="135" name="TextBox 134">
                          <a:extLst>
                            <a:ext uri="{FF2B5EF4-FFF2-40B4-BE49-F238E27FC236}">
                              <a16:creationId xmlns:a16="http://schemas.microsoft.com/office/drawing/2014/main" id="{75768F94-B553-77B6-8BE5-2529EDDE756B}"/>
                            </a:ext>
                          </a:extLst>
                        </p:cNvPr>
                        <p:cNvSpPr txBox="1"/>
                        <p:nvPr/>
                      </p:nvSpPr>
                      <p:spPr>
                        <a:xfrm>
                          <a:off x="25096319" y="9427072"/>
                          <a:ext cx="1561857" cy="338554"/>
                        </a:xfrm>
                        <a:prstGeom prst="rect">
                          <a:avLst/>
                        </a:prstGeom>
                        <a:solidFill>
                          <a:schemeClr val="bg1"/>
                        </a:solidFill>
                      </p:spPr>
                      <p:txBody>
                        <a:bodyPr wrap="square" rtlCol="0">
                          <a:spAutoFit/>
                        </a:bodyPr>
                        <a:lstStyle/>
                        <a:p>
                          <a:pPr algn="ctr"/>
                          <a:r>
                            <a:rPr lang="en-US" sz="1600" dirty="0"/>
                            <a:t>Time to event</a:t>
                          </a:r>
                        </a:p>
                      </p:txBody>
                    </p:sp>
                  </p:grpSp>
                </p:grpSp>
                <p:grpSp>
                  <p:nvGrpSpPr>
                    <p:cNvPr id="143" name="Group 142">
                      <a:extLst>
                        <a:ext uri="{FF2B5EF4-FFF2-40B4-BE49-F238E27FC236}">
                          <a16:creationId xmlns:a16="http://schemas.microsoft.com/office/drawing/2014/main" id="{606E0DE1-5358-92CE-FF4B-8ADDD68C4861}"/>
                        </a:ext>
                      </a:extLst>
                    </p:cNvPr>
                    <p:cNvGrpSpPr/>
                    <p:nvPr/>
                  </p:nvGrpSpPr>
                  <p:grpSpPr>
                    <a:xfrm>
                      <a:off x="28417409" y="6648387"/>
                      <a:ext cx="458713" cy="2377769"/>
                      <a:chOff x="23325008" y="6639226"/>
                      <a:chExt cx="458713" cy="2377769"/>
                    </a:xfrm>
                  </p:grpSpPr>
                  <p:sp>
                    <p:nvSpPr>
                      <p:cNvPr id="145" name="TextBox 144">
                        <a:extLst>
                          <a:ext uri="{FF2B5EF4-FFF2-40B4-BE49-F238E27FC236}">
                            <a16:creationId xmlns:a16="http://schemas.microsoft.com/office/drawing/2014/main" id="{64D84B6D-BADC-1CF6-1A25-AFF0B4489F48}"/>
                          </a:ext>
                        </a:extLst>
                      </p:cNvPr>
                      <p:cNvSpPr txBox="1"/>
                      <p:nvPr/>
                    </p:nvSpPr>
                    <p:spPr>
                      <a:xfrm>
                        <a:off x="23325008" y="6639226"/>
                        <a:ext cx="458713" cy="307777"/>
                      </a:xfrm>
                      <a:prstGeom prst="rect">
                        <a:avLst/>
                      </a:prstGeom>
                      <a:solidFill>
                        <a:schemeClr val="bg1"/>
                      </a:solidFill>
                    </p:spPr>
                    <p:txBody>
                      <a:bodyPr wrap="square" rtlCol="0">
                        <a:spAutoFit/>
                      </a:bodyPr>
                      <a:lstStyle/>
                      <a:p>
                        <a:r>
                          <a:rPr lang="en-US" sz="1400" dirty="0"/>
                          <a:t>1.0</a:t>
                        </a:r>
                      </a:p>
                    </p:txBody>
                  </p:sp>
                  <p:sp>
                    <p:nvSpPr>
                      <p:cNvPr id="146" name="Rectangle 145">
                        <a:extLst>
                          <a:ext uri="{FF2B5EF4-FFF2-40B4-BE49-F238E27FC236}">
                            <a16:creationId xmlns:a16="http://schemas.microsoft.com/office/drawing/2014/main" id="{4559027F-338F-AFC0-D1FC-32A475EAF912}"/>
                          </a:ext>
                        </a:extLst>
                      </p:cNvPr>
                      <p:cNvSpPr/>
                      <p:nvPr/>
                    </p:nvSpPr>
                    <p:spPr>
                      <a:xfrm>
                        <a:off x="23590975" y="6964034"/>
                        <a:ext cx="180943" cy="2052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80EC6781-FE0E-C0A3-C710-0DDD8EBC8280}"/>
                        </a:ext>
                      </a:extLst>
                    </p:cNvPr>
                    <p:cNvGrpSpPr/>
                    <p:nvPr/>
                  </p:nvGrpSpPr>
                  <p:grpSpPr>
                    <a:xfrm>
                      <a:off x="28724707" y="9123682"/>
                      <a:ext cx="4147215" cy="641071"/>
                      <a:chOff x="23691600" y="9124555"/>
                      <a:chExt cx="4147215" cy="641071"/>
                    </a:xfrm>
                  </p:grpSpPr>
                  <p:grpSp>
                    <p:nvGrpSpPr>
                      <p:cNvPr id="150" name="Group 149">
                        <a:extLst>
                          <a:ext uri="{FF2B5EF4-FFF2-40B4-BE49-F238E27FC236}">
                            <a16:creationId xmlns:a16="http://schemas.microsoft.com/office/drawing/2014/main" id="{344F4247-81C0-4D25-608C-8E8984890A5C}"/>
                          </a:ext>
                        </a:extLst>
                      </p:cNvPr>
                      <p:cNvGrpSpPr/>
                      <p:nvPr/>
                    </p:nvGrpSpPr>
                    <p:grpSpPr>
                      <a:xfrm>
                        <a:off x="26634779" y="9124555"/>
                        <a:ext cx="1204036" cy="338554"/>
                        <a:chOff x="24298927" y="9153329"/>
                        <a:chExt cx="1204036" cy="338554"/>
                      </a:xfrm>
                    </p:grpSpPr>
                    <p:grpSp>
                      <p:nvGrpSpPr>
                        <p:cNvPr id="164" name="Group 163">
                          <a:extLst>
                            <a:ext uri="{FF2B5EF4-FFF2-40B4-BE49-F238E27FC236}">
                              <a16:creationId xmlns:a16="http://schemas.microsoft.com/office/drawing/2014/main" id="{D87AEAAB-D4CF-8892-C6DF-FE168DDE89AC}"/>
                            </a:ext>
                          </a:extLst>
                        </p:cNvPr>
                        <p:cNvGrpSpPr/>
                        <p:nvPr/>
                      </p:nvGrpSpPr>
                      <p:grpSpPr>
                        <a:xfrm>
                          <a:off x="24298927" y="9153329"/>
                          <a:ext cx="827460" cy="338554"/>
                          <a:chOff x="24298927" y="9153329"/>
                          <a:chExt cx="827460" cy="338554"/>
                        </a:xfrm>
                      </p:grpSpPr>
                      <p:sp>
                        <p:nvSpPr>
                          <p:cNvPr id="166" name="TextBox 165">
                            <a:extLst>
                              <a:ext uri="{FF2B5EF4-FFF2-40B4-BE49-F238E27FC236}">
                                <a16:creationId xmlns:a16="http://schemas.microsoft.com/office/drawing/2014/main" id="{E5D883FA-437F-CD6F-25EB-66151D841180}"/>
                              </a:ext>
                            </a:extLst>
                          </p:cNvPr>
                          <p:cNvSpPr txBox="1"/>
                          <p:nvPr/>
                        </p:nvSpPr>
                        <p:spPr>
                          <a:xfrm>
                            <a:off x="24298927" y="9153329"/>
                            <a:ext cx="453838" cy="338554"/>
                          </a:xfrm>
                          <a:prstGeom prst="rect">
                            <a:avLst/>
                          </a:prstGeom>
                          <a:solidFill>
                            <a:schemeClr val="bg1"/>
                          </a:solidFill>
                        </p:spPr>
                        <p:txBody>
                          <a:bodyPr wrap="square" rtlCol="0">
                            <a:spAutoFit/>
                          </a:bodyPr>
                          <a:lstStyle/>
                          <a:p>
                            <a:r>
                              <a:rPr lang="en-US" sz="1600" dirty="0"/>
                              <a:t>Y7</a:t>
                            </a:r>
                          </a:p>
                        </p:txBody>
                      </p:sp>
                      <p:sp>
                        <p:nvSpPr>
                          <p:cNvPr id="167" name="TextBox 166">
                            <a:extLst>
                              <a:ext uri="{FF2B5EF4-FFF2-40B4-BE49-F238E27FC236}">
                                <a16:creationId xmlns:a16="http://schemas.microsoft.com/office/drawing/2014/main" id="{6F4EB0CD-03DD-0613-DBA3-71163FB193F8}"/>
                              </a:ext>
                            </a:extLst>
                          </p:cNvPr>
                          <p:cNvSpPr txBox="1"/>
                          <p:nvPr/>
                        </p:nvSpPr>
                        <p:spPr>
                          <a:xfrm>
                            <a:off x="24672549" y="9153329"/>
                            <a:ext cx="453838" cy="338554"/>
                          </a:xfrm>
                          <a:prstGeom prst="rect">
                            <a:avLst/>
                          </a:prstGeom>
                          <a:solidFill>
                            <a:schemeClr val="bg1"/>
                          </a:solidFill>
                        </p:spPr>
                        <p:txBody>
                          <a:bodyPr wrap="square" rtlCol="0">
                            <a:spAutoFit/>
                          </a:bodyPr>
                          <a:lstStyle/>
                          <a:p>
                            <a:r>
                              <a:rPr lang="en-US" sz="1600" dirty="0"/>
                              <a:t>Y8</a:t>
                            </a:r>
                          </a:p>
                        </p:txBody>
                      </p:sp>
                    </p:grpSp>
                    <p:sp>
                      <p:nvSpPr>
                        <p:cNvPr id="165" name="TextBox 164">
                          <a:extLst>
                            <a:ext uri="{FF2B5EF4-FFF2-40B4-BE49-F238E27FC236}">
                              <a16:creationId xmlns:a16="http://schemas.microsoft.com/office/drawing/2014/main" id="{448A67D7-3887-0650-5250-B65C4B2BEE28}"/>
                            </a:ext>
                          </a:extLst>
                        </p:cNvPr>
                        <p:cNvSpPr txBox="1"/>
                        <p:nvPr/>
                      </p:nvSpPr>
                      <p:spPr>
                        <a:xfrm>
                          <a:off x="25049125" y="9153329"/>
                          <a:ext cx="453838" cy="338554"/>
                        </a:xfrm>
                        <a:prstGeom prst="rect">
                          <a:avLst/>
                        </a:prstGeom>
                        <a:solidFill>
                          <a:schemeClr val="bg1"/>
                        </a:solidFill>
                      </p:spPr>
                      <p:txBody>
                        <a:bodyPr wrap="square" rtlCol="0">
                          <a:spAutoFit/>
                        </a:bodyPr>
                        <a:lstStyle/>
                        <a:p>
                          <a:r>
                            <a:rPr lang="en-US" sz="1600" dirty="0"/>
                            <a:t>Y9</a:t>
                          </a:r>
                        </a:p>
                      </p:txBody>
                    </p:sp>
                  </p:grpSp>
                  <p:grpSp>
                    <p:nvGrpSpPr>
                      <p:cNvPr id="151" name="Group 150">
                        <a:extLst>
                          <a:ext uri="{FF2B5EF4-FFF2-40B4-BE49-F238E27FC236}">
                            <a16:creationId xmlns:a16="http://schemas.microsoft.com/office/drawing/2014/main" id="{10E7F964-C433-78CF-E67A-919863B29DEF}"/>
                          </a:ext>
                        </a:extLst>
                      </p:cNvPr>
                      <p:cNvGrpSpPr/>
                      <p:nvPr/>
                    </p:nvGrpSpPr>
                    <p:grpSpPr>
                      <a:xfrm>
                        <a:off x="23691600" y="9124555"/>
                        <a:ext cx="2999861" cy="641071"/>
                        <a:chOff x="23691600" y="9124555"/>
                        <a:chExt cx="2999861" cy="641071"/>
                      </a:xfrm>
                    </p:grpSpPr>
                    <p:sp>
                      <p:nvSpPr>
                        <p:cNvPr id="152" name="TextBox 151">
                          <a:extLst>
                            <a:ext uri="{FF2B5EF4-FFF2-40B4-BE49-F238E27FC236}">
                              <a16:creationId xmlns:a16="http://schemas.microsoft.com/office/drawing/2014/main" id="{871780CF-782E-AB53-3F45-92BFFB820BD7}"/>
                            </a:ext>
                          </a:extLst>
                        </p:cNvPr>
                        <p:cNvSpPr txBox="1"/>
                        <p:nvPr/>
                      </p:nvSpPr>
                      <p:spPr>
                        <a:xfrm>
                          <a:off x="23691600" y="9124555"/>
                          <a:ext cx="680871" cy="584775"/>
                        </a:xfrm>
                        <a:prstGeom prst="rect">
                          <a:avLst/>
                        </a:prstGeom>
                        <a:solidFill>
                          <a:schemeClr val="bg1"/>
                        </a:solidFill>
                      </p:spPr>
                      <p:txBody>
                        <a:bodyPr wrap="square" rtlCol="0">
                          <a:spAutoFit/>
                        </a:bodyPr>
                        <a:lstStyle/>
                        <a:p>
                          <a:pPr algn="ctr"/>
                          <a:r>
                            <a:rPr lang="en-US" sz="1600" dirty="0"/>
                            <a:t>Index date</a:t>
                          </a:r>
                        </a:p>
                      </p:txBody>
                    </p:sp>
                    <p:grpSp>
                      <p:nvGrpSpPr>
                        <p:cNvPr id="153" name="Group 152">
                          <a:extLst>
                            <a:ext uri="{FF2B5EF4-FFF2-40B4-BE49-F238E27FC236}">
                              <a16:creationId xmlns:a16="http://schemas.microsoft.com/office/drawing/2014/main" id="{43FA19EB-A1EF-15BB-FFB9-368A17F4146E}"/>
                            </a:ext>
                          </a:extLst>
                        </p:cNvPr>
                        <p:cNvGrpSpPr/>
                        <p:nvPr/>
                      </p:nvGrpSpPr>
                      <p:grpSpPr>
                        <a:xfrm>
                          <a:off x="24288568" y="9125915"/>
                          <a:ext cx="1249756" cy="338554"/>
                          <a:chOff x="24278607" y="9153329"/>
                          <a:chExt cx="1249756" cy="338554"/>
                        </a:xfrm>
                      </p:grpSpPr>
                      <p:grpSp>
                        <p:nvGrpSpPr>
                          <p:cNvPr id="160" name="Group 159">
                            <a:extLst>
                              <a:ext uri="{FF2B5EF4-FFF2-40B4-BE49-F238E27FC236}">
                                <a16:creationId xmlns:a16="http://schemas.microsoft.com/office/drawing/2014/main" id="{7E1BD0A5-944B-1FFB-27A6-CE1965E223E7}"/>
                              </a:ext>
                            </a:extLst>
                          </p:cNvPr>
                          <p:cNvGrpSpPr/>
                          <p:nvPr/>
                        </p:nvGrpSpPr>
                        <p:grpSpPr>
                          <a:xfrm>
                            <a:off x="24278607" y="9153329"/>
                            <a:ext cx="857940" cy="338554"/>
                            <a:chOff x="24278607" y="9153329"/>
                            <a:chExt cx="857940" cy="338554"/>
                          </a:xfrm>
                        </p:grpSpPr>
                        <p:sp>
                          <p:nvSpPr>
                            <p:cNvPr id="162" name="TextBox 161">
                              <a:extLst>
                                <a:ext uri="{FF2B5EF4-FFF2-40B4-BE49-F238E27FC236}">
                                  <a16:creationId xmlns:a16="http://schemas.microsoft.com/office/drawing/2014/main" id="{40604ED1-D3FD-92F2-8880-D7BD4BAB693E}"/>
                                </a:ext>
                              </a:extLst>
                            </p:cNvPr>
                            <p:cNvSpPr txBox="1"/>
                            <p:nvPr/>
                          </p:nvSpPr>
                          <p:spPr>
                            <a:xfrm>
                              <a:off x="24278607" y="9153329"/>
                              <a:ext cx="453838" cy="338554"/>
                            </a:xfrm>
                            <a:prstGeom prst="rect">
                              <a:avLst/>
                            </a:prstGeom>
                            <a:solidFill>
                              <a:schemeClr val="bg1"/>
                            </a:solidFill>
                          </p:spPr>
                          <p:txBody>
                            <a:bodyPr wrap="square" rtlCol="0">
                              <a:spAutoFit/>
                            </a:bodyPr>
                            <a:lstStyle/>
                            <a:p>
                              <a:r>
                                <a:rPr lang="en-US" sz="1600" dirty="0"/>
                                <a:t>Y1</a:t>
                              </a:r>
                            </a:p>
                          </p:txBody>
                        </p:sp>
                        <p:sp>
                          <p:nvSpPr>
                            <p:cNvPr id="163" name="TextBox 162">
                              <a:extLst>
                                <a:ext uri="{FF2B5EF4-FFF2-40B4-BE49-F238E27FC236}">
                                  <a16:creationId xmlns:a16="http://schemas.microsoft.com/office/drawing/2014/main" id="{2FACF94A-0499-7A0E-10A6-7413E77904AC}"/>
                                </a:ext>
                              </a:extLst>
                            </p:cNvPr>
                            <p:cNvSpPr txBox="1"/>
                            <p:nvPr/>
                          </p:nvSpPr>
                          <p:spPr>
                            <a:xfrm>
                              <a:off x="24682709" y="9153329"/>
                              <a:ext cx="453838" cy="338554"/>
                            </a:xfrm>
                            <a:prstGeom prst="rect">
                              <a:avLst/>
                            </a:prstGeom>
                            <a:solidFill>
                              <a:schemeClr val="bg1"/>
                            </a:solidFill>
                          </p:spPr>
                          <p:txBody>
                            <a:bodyPr wrap="square" rtlCol="0">
                              <a:spAutoFit/>
                            </a:bodyPr>
                            <a:lstStyle/>
                            <a:p>
                              <a:r>
                                <a:rPr lang="en-US" sz="1600" dirty="0"/>
                                <a:t>Y2</a:t>
                              </a:r>
                            </a:p>
                          </p:txBody>
                        </p:sp>
                      </p:grpSp>
                      <p:sp>
                        <p:nvSpPr>
                          <p:cNvPr id="161" name="TextBox 160">
                            <a:extLst>
                              <a:ext uri="{FF2B5EF4-FFF2-40B4-BE49-F238E27FC236}">
                                <a16:creationId xmlns:a16="http://schemas.microsoft.com/office/drawing/2014/main" id="{DCD722AE-D058-7B8F-C047-521DA92512F7}"/>
                              </a:ext>
                            </a:extLst>
                          </p:cNvPr>
                          <p:cNvSpPr txBox="1"/>
                          <p:nvPr/>
                        </p:nvSpPr>
                        <p:spPr>
                          <a:xfrm>
                            <a:off x="25074525" y="9153329"/>
                            <a:ext cx="453838" cy="338554"/>
                          </a:xfrm>
                          <a:prstGeom prst="rect">
                            <a:avLst/>
                          </a:prstGeom>
                          <a:solidFill>
                            <a:schemeClr val="bg1"/>
                          </a:solidFill>
                        </p:spPr>
                        <p:txBody>
                          <a:bodyPr wrap="square" rtlCol="0">
                            <a:spAutoFit/>
                          </a:bodyPr>
                          <a:lstStyle/>
                          <a:p>
                            <a:r>
                              <a:rPr lang="en-US" sz="1600" dirty="0"/>
                              <a:t>Y3</a:t>
                            </a:r>
                          </a:p>
                        </p:txBody>
                      </p:sp>
                    </p:grpSp>
                    <p:grpSp>
                      <p:nvGrpSpPr>
                        <p:cNvPr id="154" name="Group 153">
                          <a:extLst>
                            <a:ext uri="{FF2B5EF4-FFF2-40B4-BE49-F238E27FC236}">
                              <a16:creationId xmlns:a16="http://schemas.microsoft.com/office/drawing/2014/main" id="{AB41468D-72F9-7C92-F648-1C516BA7CEA2}"/>
                            </a:ext>
                          </a:extLst>
                        </p:cNvPr>
                        <p:cNvGrpSpPr/>
                        <p:nvPr/>
                      </p:nvGrpSpPr>
                      <p:grpSpPr>
                        <a:xfrm>
                          <a:off x="25487425" y="9127929"/>
                          <a:ext cx="1204036" cy="338554"/>
                          <a:chOff x="24298927" y="9153329"/>
                          <a:chExt cx="1204036" cy="338554"/>
                        </a:xfrm>
                      </p:grpSpPr>
                      <p:grpSp>
                        <p:nvGrpSpPr>
                          <p:cNvPr id="156" name="Group 155">
                            <a:extLst>
                              <a:ext uri="{FF2B5EF4-FFF2-40B4-BE49-F238E27FC236}">
                                <a16:creationId xmlns:a16="http://schemas.microsoft.com/office/drawing/2014/main" id="{4659D68D-3269-1B19-4879-2B3EC55A4FB8}"/>
                              </a:ext>
                            </a:extLst>
                          </p:cNvPr>
                          <p:cNvGrpSpPr/>
                          <p:nvPr/>
                        </p:nvGrpSpPr>
                        <p:grpSpPr>
                          <a:xfrm>
                            <a:off x="24298927" y="9153329"/>
                            <a:ext cx="827460" cy="338554"/>
                            <a:chOff x="24298927" y="9153329"/>
                            <a:chExt cx="827460" cy="338554"/>
                          </a:xfrm>
                        </p:grpSpPr>
                        <p:sp>
                          <p:nvSpPr>
                            <p:cNvPr id="158" name="TextBox 157">
                              <a:extLst>
                                <a:ext uri="{FF2B5EF4-FFF2-40B4-BE49-F238E27FC236}">
                                  <a16:creationId xmlns:a16="http://schemas.microsoft.com/office/drawing/2014/main" id="{434D5EBE-5DD6-B909-027E-B1C8AD4F869C}"/>
                                </a:ext>
                              </a:extLst>
                            </p:cNvPr>
                            <p:cNvSpPr txBox="1"/>
                            <p:nvPr/>
                          </p:nvSpPr>
                          <p:spPr>
                            <a:xfrm>
                              <a:off x="24298927" y="9153329"/>
                              <a:ext cx="453838" cy="338554"/>
                            </a:xfrm>
                            <a:prstGeom prst="rect">
                              <a:avLst/>
                            </a:prstGeom>
                            <a:solidFill>
                              <a:schemeClr val="bg1"/>
                            </a:solidFill>
                          </p:spPr>
                          <p:txBody>
                            <a:bodyPr wrap="square" rtlCol="0">
                              <a:spAutoFit/>
                            </a:bodyPr>
                            <a:lstStyle/>
                            <a:p>
                              <a:r>
                                <a:rPr lang="en-US" sz="1600" dirty="0"/>
                                <a:t>Y4</a:t>
                              </a:r>
                            </a:p>
                          </p:txBody>
                        </p:sp>
                        <p:sp>
                          <p:nvSpPr>
                            <p:cNvPr id="159" name="TextBox 158">
                              <a:extLst>
                                <a:ext uri="{FF2B5EF4-FFF2-40B4-BE49-F238E27FC236}">
                                  <a16:creationId xmlns:a16="http://schemas.microsoft.com/office/drawing/2014/main" id="{AB6D6C09-3497-EAAA-DE6D-E6E9387B804F}"/>
                                </a:ext>
                              </a:extLst>
                            </p:cNvPr>
                            <p:cNvSpPr txBox="1"/>
                            <p:nvPr/>
                          </p:nvSpPr>
                          <p:spPr>
                            <a:xfrm>
                              <a:off x="24672549" y="9153329"/>
                              <a:ext cx="453838" cy="338554"/>
                            </a:xfrm>
                            <a:prstGeom prst="rect">
                              <a:avLst/>
                            </a:prstGeom>
                            <a:solidFill>
                              <a:schemeClr val="bg1"/>
                            </a:solidFill>
                          </p:spPr>
                          <p:txBody>
                            <a:bodyPr wrap="square" rtlCol="0">
                              <a:spAutoFit/>
                            </a:bodyPr>
                            <a:lstStyle/>
                            <a:p>
                              <a:r>
                                <a:rPr lang="en-US" sz="1600" dirty="0"/>
                                <a:t>Y5</a:t>
                              </a:r>
                            </a:p>
                          </p:txBody>
                        </p:sp>
                      </p:grpSp>
                      <p:sp>
                        <p:nvSpPr>
                          <p:cNvPr id="157" name="TextBox 156">
                            <a:extLst>
                              <a:ext uri="{FF2B5EF4-FFF2-40B4-BE49-F238E27FC236}">
                                <a16:creationId xmlns:a16="http://schemas.microsoft.com/office/drawing/2014/main" id="{768403C7-2E46-754B-6063-94615C640D42}"/>
                              </a:ext>
                            </a:extLst>
                          </p:cNvPr>
                          <p:cNvSpPr txBox="1"/>
                          <p:nvPr/>
                        </p:nvSpPr>
                        <p:spPr>
                          <a:xfrm>
                            <a:off x="25049125" y="9153329"/>
                            <a:ext cx="453838" cy="338554"/>
                          </a:xfrm>
                          <a:prstGeom prst="rect">
                            <a:avLst/>
                          </a:prstGeom>
                          <a:solidFill>
                            <a:schemeClr val="bg1"/>
                          </a:solidFill>
                        </p:spPr>
                        <p:txBody>
                          <a:bodyPr wrap="square" rtlCol="0">
                            <a:spAutoFit/>
                          </a:bodyPr>
                          <a:lstStyle/>
                          <a:p>
                            <a:r>
                              <a:rPr lang="en-US" sz="1600" dirty="0"/>
                              <a:t>Y6</a:t>
                            </a:r>
                          </a:p>
                        </p:txBody>
                      </p:sp>
                    </p:grpSp>
                    <p:sp>
                      <p:nvSpPr>
                        <p:cNvPr id="155" name="TextBox 154">
                          <a:extLst>
                            <a:ext uri="{FF2B5EF4-FFF2-40B4-BE49-F238E27FC236}">
                              <a16:creationId xmlns:a16="http://schemas.microsoft.com/office/drawing/2014/main" id="{1D6A304C-2281-47CE-4E52-90F339C7B859}"/>
                            </a:ext>
                          </a:extLst>
                        </p:cNvPr>
                        <p:cNvSpPr txBox="1"/>
                        <p:nvPr/>
                      </p:nvSpPr>
                      <p:spPr>
                        <a:xfrm>
                          <a:off x="25096319" y="9427072"/>
                          <a:ext cx="1561857" cy="338554"/>
                        </a:xfrm>
                        <a:prstGeom prst="rect">
                          <a:avLst/>
                        </a:prstGeom>
                        <a:solidFill>
                          <a:schemeClr val="bg1"/>
                        </a:solidFill>
                      </p:spPr>
                      <p:txBody>
                        <a:bodyPr wrap="square" rtlCol="0">
                          <a:spAutoFit/>
                        </a:bodyPr>
                        <a:lstStyle/>
                        <a:p>
                          <a:pPr algn="ctr"/>
                          <a:r>
                            <a:rPr lang="en-US" sz="1600" dirty="0"/>
                            <a:t>Time to event</a:t>
                          </a:r>
                        </a:p>
                      </p:txBody>
                    </p:sp>
                  </p:grpSp>
                </p:grpSp>
                <p:grpSp>
                  <p:nvGrpSpPr>
                    <p:cNvPr id="168" name="Group 167">
                      <a:extLst>
                        <a:ext uri="{FF2B5EF4-FFF2-40B4-BE49-F238E27FC236}">
                          <a16:creationId xmlns:a16="http://schemas.microsoft.com/office/drawing/2014/main" id="{9288813F-3CB1-9834-79F0-779B3206ACE5}"/>
                        </a:ext>
                      </a:extLst>
                    </p:cNvPr>
                    <p:cNvGrpSpPr/>
                    <p:nvPr/>
                  </p:nvGrpSpPr>
                  <p:grpSpPr>
                    <a:xfrm>
                      <a:off x="28719884" y="12860847"/>
                      <a:ext cx="4147215" cy="641071"/>
                      <a:chOff x="23691600" y="9124555"/>
                      <a:chExt cx="4147215" cy="641071"/>
                    </a:xfrm>
                  </p:grpSpPr>
                  <p:grpSp>
                    <p:nvGrpSpPr>
                      <p:cNvPr id="169" name="Group 168">
                        <a:extLst>
                          <a:ext uri="{FF2B5EF4-FFF2-40B4-BE49-F238E27FC236}">
                            <a16:creationId xmlns:a16="http://schemas.microsoft.com/office/drawing/2014/main" id="{42F65395-4BA9-BB94-A754-3DE8D839B0AB}"/>
                          </a:ext>
                        </a:extLst>
                      </p:cNvPr>
                      <p:cNvGrpSpPr/>
                      <p:nvPr/>
                    </p:nvGrpSpPr>
                    <p:grpSpPr>
                      <a:xfrm>
                        <a:off x="26634779" y="9124555"/>
                        <a:ext cx="1204036" cy="338554"/>
                        <a:chOff x="24298927" y="9153329"/>
                        <a:chExt cx="1204036" cy="338554"/>
                      </a:xfrm>
                    </p:grpSpPr>
                    <p:grpSp>
                      <p:nvGrpSpPr>
                        <p:cNvPr id="183" name="Group 182">
                          <a:extLst>
                            <a:ext uri="{FF2B5EF4-FFF2-40B4-BE49-F238E27FC236}">
                              <a16:creationId xmlns:a16="http://schemas.microsoft.com/office/drawing/2014/main" id="{CF34B77E-645A-51EE-1C72-DC2E0B21630E}"/>
                            </a:ext>
                          </a:extLst>
                        </p:cNvPr>
                        <p:cNvGrpSpPr/>
                        <p:nvPr/>
                      </p:nvGrpSpPr>
                      <p:grpSpPr>
                        <a:xfrm>
                          <a:off x="24298927" y="9153329"/>
                          <a:ext cx="827460" cy="338554"/>
                          <a:chOff x="24298927" y="9153329"/>
                          <a:chExt cx="827460" cy="338554"/>
                        </a:xfrm>
                      </p:grpSpPr>
                      <p:sp>
                        <p:nvSpPr>
                          <p:cNvPr id="185" name="TextBox 184">
                            <a:extLst>
                              <a:ext uri="{FF2B5EF4-FFF2-40B4-BE49-F238E27FC236}">
                                <a16:creationId xmlns:a16="http://schemas.microsoft.com/office/drawing/2014/main" id="{6F9A4015-5DF5-056D-FCD4-55BFE7318781}"/>
                              </a:ext>
                            </a:extLst>
                          </p:cNvPr>
                          <p:cNvSpPr txBox="1"/>
                          <p:nvPr/>
                        </p:nvSpPr>
                        <p:spPr>
                          <a:xfrm>
                            <a:off x="24298927" y="9153329"/>
                            <a:ext cx="453838" cy="338554"/>
                          </a:xfrm>
                          <a:prstGeom prst="rect">
                            <a:avLst/>
                          </a:prstGeom>
                          <a:solidFill>
                            <a:schemeClr val="bg1"/>
                          </a:solidFill>
                        </p:spPr>
                        <p:txBody>
                          <a:bodyPr wrap="square" rtlCol="0">
                            <a:spAutoFit/>
                          </a:bodyPr>
                          <a:lstStyle/>
                          <a:p>
                            <a:r>
                              <a:rPr lang="en-US" sz="1600" dirty="0"/>
                              <a:t>Y7</a:t>
                            </a:r>
                          </a:p>
                        </p:txBody>
                      </p:sp>
                      <p:sp>
                        <p:nvSpPr>
                          <p:cNvPr id="186" name="TextBox 185">
                            <a:extLst>
                              <a:ext uri="{FF2B5EF4-FFF2-40B4-BE49-F238E27FC236}">
                                <a16:creationId xmlns:a16="http://schemas.microsoft.com/office/drawing/2014/main" id="{D6EC8B8D-557E-2C85-2530-4B8B36BE46C7}"/>
                              </a:ext>
                            </a:extLst>
                          </p:cNvPr>
                          <p:cNvSpPr txBox="1"/>
                          <p:nvPr/>
                        </p:nvSpPr>
                        <p:spPr>
                          <a:xfrm>
                            <a:off x="24672549" y="9153329"/>
                            <a:ext cx="453838" cy="338554"/>
                          </a:xfrm>
                          <a:prstGeom prst="rect">
                            <a:avLst/>
                          </a:prstGeom>
                          <a:solidFill>
                            <a:schemeClr val="bg1"/>
                          </a:solidFill>
                        </p:spPr>
                        <p:txBody>
                          <a:bodyPr wrap="square" rtlCol="0">
                            <a:spAutoFit/>
                          </a:bodyPr>
                          <a:lstStyle/>
                          <a:p>
                            <a:r>
                              <a:rPr lang="en-US" sz="1600" dirty="0"/>
                              <a:t>Y8</a:t>
                            </a:r>
                          </a:p>
                        </p:txBody>
                      </p:sp>
                    </p:grpSp>
                    <p:sp>
                      <p:nvSpPr>
                        <p:cNvPr id="184" name="TextBox 183">
                          <a:extLst>
                            <a:ext uri="{FF2B5EF4-FFF2-40B4-BE49-F238E27FC236}">
                              <a16:creationId xmlns:a16="http://schemas.microsoft.com/office/drawing/2014/main" id="{6568359D-0E2B-8B7C-39E0-E8EFA2E70E59}"/>
                            </a:ext>
                          </a:extLst>
                        </p:cNvPr>
                        <p:cNvSpPr txBox="1"/>
                        <p:nvPr/>
                      </p:nvSpPr>
                      <p:spPr>
                        <a:xfrm>
                          <a:off x="25049125" y="9153329"/>
                          <a:ext cx="453838" cy="338554"/>
                        </a:xfrm>
                        <a:prstGeom prst="rect">
                          <a:avLst/>
                        </a:prstGeom>
                        <a:solidFill>
                          <a:schemeClr val="bg1"/>
                        </a:solidFill>
                      </p:spPr>
                      <p:txBody>
                        <a:bodyPr wrap="square" rtlCol="0">
                          <a:spAutoFit/>
                        </a:bodyPr>
                        <a:lstStyle/>
                        <a:p>
                          <a:r>
                            <a:rPr lang="en-US" sz="1600" dirty="0"/>
                            <a:t>Y9</a:t>
                          </a:r>
                        </a:p>
                      </p:txBody>
                    </p:sp>
                  </p:grpSp>
                  <p:grpSp>
                    <p:nvGrpSpPr>
                      <p:cNvPr id="170" name="Group 169">
                        <a:extLst>
                          <a:ext uri="{FF2B5EF4-FFF2-40B4-BE49-F238E27FC236}">
                            <a16:creationId xmlns:a16="http://schemas.microsoft.com/office/drawing/2014/main" id="{1936ABE2-0A82-BC71-4572-E29AE49D1DD3}"/>
                          </a:ext>
                        </a:extLst>
                      </p:cNvPr>
                      <p:cNvGrpSpPr/>
                      <p:nvPr/>
                    </p:nvGrpSpPr>
                    <p:grpSpPr>
                      <a:xfrm>
                        <a:off x="23691600" y="9124555"/>
                        <a:ext cx="2999861" cy="641071"/>
                        <a:chOff x="23691600" y="9124555"/>
                        <a:chExt cx="2999861" cy="641071"/>
                      </a:xfrm>
                    </p:grpSpPr>
                    <p:sp>
                      <p:nvSpPr>
                        <p:cNvPr id="171" name="TextBox 170">
                          <a:extLst>
                            <a:ext uri="{FF2B5EF4-FFF2-40B4-BE49-F238E27FC236}">
                              <a16:creationId xmlns:a16="http://schemas.microsoft.com/office/drawing/2014/main" id="{EDC42776-0697-6AB8-1B67-391747FB9FCD}"/>
                            </a:ext>
                          </a:extLst>
                        </p:cNvPr>
                        <p:cNvSpPr txBox="1"/>
                        <p:nvPr/>
                      </p:nvSpPr>
                      <p:spPr>
                        <a:xfrm>
                          <a:off x="23691600" y="9124555"/>
                          <a:ext cx="680871" cy="584775"/>
                        </a:xfrm>
                        <a:prstGeom prst="rect">
                          <a:avLst/>
                        </a:prstGeom>
                        <a:solidFill>
                          <a:schemeClr val="bg1"/>
                        </a:solidFill>
                      </p:spPr>
                      <p:txBody>
                        <a:bodyPr wrap="square" rtlCol="0">
                          <a:spAutoFit/>
                        </a:bodyPr>
                        <a:lstStyle/>
                        <a:p>
                          <a:pPr algn="ctr"/>
                          <a:r>
                            <a:rPr lang="en-US" sz="1600" dirty="0"/>
                            <a:t>Index date</a:t>
                          </a:r>
                        </a:p>
                      </p:txBody>
                    </p:sp>
                    <p:grpSp>
                      <p:nvGrpSpPr>
                        <p:cNvPr id="172" name="Group 171">
                          <a:extLst>
                            <a:ext uri="{FF2B5EF4-FFF2-40B4-BE49-F238E27FC236}">
                              <a16:creationId xmlns:a16="http://schemas.microsoft.com/office/drawing/2014/main" id="{E7D7C4B8-FE16-A5CC-3710-69D4E871C303}"/>
                            </a:ext>
                          </a:extLst>
                        </p:cNvPr>
                        <p:cNvGrpSpPr/>
                        <p:nvPr/>
                      </p:nvGrpSpPr>
                      <p:grpSpPr>
                        <a:xfrm>
                          <a:off x="24288568" y="9125915"/>
                          <a:ext cx="1249756" cy="338554"/>
                          <a:chOff x="24278607" y="9153329"/>
                          <a:chExt cx="1249756" cy="338554"/>
                        </a:xfrm>
                      </p:grpSpPr>
                      <p:grpSp>
                        <p:nvGrpSpPr>
                          <p:cNvPr id="179" name="Group 178">
                            <a:extLst>
                              <a:ext uri="{FF2B5EF4-FFF2-40B4-BE49-F238E27FC236}">
                                <a16:creationId xmlns:a16="http://schemas.microsoft.com/office/drawing/2014/main" id="{3D961434-71DB-F56D-8900-148DA0CD34C6}"/>
                              </a:ext>
                            </a:extLst>
                          </p:cNvPr>
                          <p:cNvGrpSpPr/>
                          <p:nvPr/>
                        </p:nvGrpSpPr>
                        <p:grpSpPr>
                          <a:xfrm>
                            <a:off x="24278607" y="9153329"/>
                            <a:ext cx="857940" cy="338554"/>
                            <a:chOff x="24278607" y="9153329"/>
                            <a:chExt cx="857940" cy="338554"/>
                          </a:xfrm>
                        </p:grpSpPr>
                        <p:sp>
                          <p:nvSpPr>
                            <p:cNvPr id="181" name="TextBox 180">
                              <a:extLst>
                                <a:ext uri="{FF2B5EF4-FFF2-40B4-BE49-F238E27FC236}">
                                  <a16:creationId xmlns:a16="http://schemas.microsoft.com/office/drawing/2014/main" id="{36C9B6CF-BC32-7E3D-97B3-CCB04BEB4787}"/>
                                </a:ext>
                              </a:extLst>
                            </p:cNvPr>
                            <p:cNvSpPr txBox="1"/>
                            <p:nvPr/>
                          </p:nvSpPr>
                          <p:spPr>
                            <a:xfrm>
                              <a:off x="24278607" y="9153329"/>
                              <a:ext cx="453838" cy="338554"/>
                            </a:xfrm>
                            <a:prstGeom prst="rect">
                              <a:avLst/>
                            </a:prstGeom>
                            <a:solidFill>
                              <a:schemeClr val="bg1"/>
                            </a:solidFill>
                          </p:spPr>
                          <p:txBody>
                            <a:bodyPr wrap="square" rtlCol="0">
                              <a:spAutoFit/>
                            </a:bodyPr>
                            <a:lstStyle/>
                            <a:p>
                              <a:r>
                                <a:rPr lang="en-US" sz="1600" dirty="0"/>
                                <a:t>Y1</a:t>
                              </a:r>
                            </a:p>
                          </p:txBody>
                        </p:sp>
                        <p:sp>
                          <p:nvSpPr>
                            <p:cNvPr id="182" name="TextBox 181">
                              <a:extLst>
                                <a:ext uri="{FF2B5EF4-FFF2-40B4-BE49-F238E27FC236}">
                                  <a16:creationId xmlns:a16="http://schemas.microsoft.com/office/drawing/2014/main" id="{C9E10188-0E94-FD50-C228-06DB200A9996}"/>
                                </a:ext>
                              </a:extLst>
                            </p:cNvPr>
                            <p:cNvSpPr txBox="1"/>
                            <p:nvPr/>
                          </p:nvSpPr>
                          <p:spPr>
                            <a:xfrm>
                              <a:off x="24682709" y="9153329"/>
                              <a:ext cx="453838" cy="338554"/>
                            </a:xfrm>
                            <a:prstGeom prst="rect">
                              <a:avLst/>
                            </a:prstGeom>
                            <a:solidFill>
                              <a:schemeClr val="bg1"/>
                            </a:solidFill>
                          </p:spPr>
                          <p:txBody>
                            <a:bodyPr wrap="square" rtlCol="0">
                              <a:spAutoFit/>
                            </a:bodyPr>
                            <a:lstStyle/>
                            <a:p>
                              <a:r>
                                <a:rPr lang="en-US" sz="1600" dirty="0"/>
                                <a:t>Y2</a:t>
                              </a:r>
                            </a:p>
                          </p:txBody>
                        </p:sp>
                      </p:grpSp>
                      <p:sp>
                        <p:nvSpPr>
                          <p:cNvPr id="180" name="TextBox 179">
                            <a:extLst>
                              <a:ext uri="{FF2B5EF4-FFF2-40B4-BE49-F238E27FC236}">
                                <a16:creationId xmlns:a16="http://schemas.microsoft.com/office/drawing/2014/main" id="{B836DFD0-75DA-0EAA-BEAB-B7513FE5077C}"/>
                              </a:ext>
                            </a:extLst>
                          </p:cNvPr>
                          <p:cNvSpPr txBox="1"/>
                          <p:nvPr/>
                        </p:nvSpPr>
                        <p:spPr>
                          <a:xfrm>
                            <a:off x="25074525" y="9153329"/>
                            <a:ext cx="453838" cy="338554"/>
                          </a:xfrm>
                          <a:prstGeom prst="rect">
                            <a:avLst/>
                          </a:prstGeom>
                          <a:solidFill>
                            <a:schemeClr val="bg1"/>
                          </a:solidFill>
                        </p:spPr>
                        <p:txBody>
                          <a:bodyPr wrap="square" rtlCol="0">
                            <a:spAutoFit/>
                          </a:bodyPr>
                          <a:lstStyle/>
                          <a:p>
                            <a:r>
                              <a:rPr lang="en-US" sz="1600" dirty="0"/>
                              <a:t>Y3</a:t>
                            </a:r>
                          </a:p>
                        </p:txBody>
                      </p:sp>
                    </p:grpSp>
                    <p:grpSp>
                      <p:nvGrpSpPr>
                        <p:cNvPr id="173" name="Group 172">
                          <a:extLst>
                            <a:ext uri="{FF2B5EF4-FFF2-40B4-BE49-F238E27FC236}">
                              <a16:creationId xmlns:a16="http://schemas.microsoft.com/office/drawing/2014/main" id="{9AF6DB59-D6AF-F24C-2413-AB9DDEB2CA16}"/>
                            </a:ext>
                          </a:extLst>
                        </p:cNvPr>
                        <p:cNvGrpSpPr/>
                        <p:nvPr/>
                      </p:nvGrpSpPr>
                      <p:grpSpPr>
                        <a:xfrm>
                          <a:off x="25487425" y="9127929"/>
                          <a:ext cx="1204036" cy="338554"/>
                          <a:chOff x="24298927" y="9153329"/>
                          <a:chExt cx="1204036" cy="338554"/>
                        </a:xfrm>
                      </p:grpSpPr>
                      <p:grpSp>
                        <p:nvGrpSpPr>
                          <p:cNvPr id="175" name="Group 174">
                            <a:extLst>
                              <a:ext uri="{FF2B5EF4-FFF2-40B4-BE49-F238E27FC236}">
                                <a16:creationId xmlns:a16="http://schemas.microsoft.com/office/drawing/2014/main" id="{A1D81583-D784-0F9C-A419-0BBF67252919}"/>
                              </a:ext>
                            </a:extLst>
                          </p:cNvPr>
                          <p:cNvGrpSpPr/>
                          <p:nvPr/>
                        </p:nvGrpSpPr>
                        <p:grpSpPr>
                          <a:xfrm>
                            <a:off x="24298927" y="9153329"/>
                            <a:ext cx="827460" cy="338554"/>
                            <a:chOff x="24298927" y="9153329"/>
                            <a:chExt cx="827460" cy="338554"/>
                          </a:xfrm>
                        </p:grpSpPr>
                        <p:sp>
                          <p:nvSpPr>
                            <p:cNvPr id="177" name="TextBox 176">
                              <a:extLst>
                                <a:ext uri="{FF2B5EF4-FFF2-40B4-BE49-F238E27FC236}">
                                  <a16:creationId xmlns:a16="http://schemas.microsoft.com/office/drawing/2014/main" id="{128656A5-1AE4-DF40-7A5C-532FAF8EDD22}"/>
                                </a:ext>
                              </a:extLst>
                            </p:cNvPr>
                            <p:cNvSpPr txBox="1"/>
                            <p:nvPr/>
                          </p:nvSpPr>
                          <p:spPr>
                            <a:xfrm>
                              <a:off x="24298927" y="9153329"/>
                              <a:ext cx="453838" cy="338554"/>
                            </a:xfrm>
                            <a:prstGeom prst="rect">
                              <a:avLst/>
                            </a:prstGeom>
                            <a:solidFill>
                              <a:schemeClr val="bg1"/>
                            </a:solidFill>
                          </p:spPr>
                          <p:txBody>
                            <a:bodyPr wrap="square" rtlCol="0">
                              <a:spAutoFit/>
                            </a:bodyPr>
                            <a:lstStyle/>
                            <a:p>
                              <a:r>
                                <a:rPr lang="en-US" sz="1600" dirty="0"/>
                                <a:t>Y4</a:t>
                              </a:r>
                            </a:p>
                          </p:txBody>
                        </p:sp>
                        <p:sp>
                          <p:nvSpPr>
                            <p:cNvPr id="178" name="TextBox 177">
                              <a:extLst>
                                <a:ext uri="{FF2B5EF4-FFF2-40B4-BE49-F238E27FC236}">
                                  <a16:creationId xmlns:a16="http://schemas.microsoft.com/office/drawing/2014/main" id="{79E0C7C0-2762-D72F-290D-5C8938932F1D}"/>
                                </a:ext>
                              </a:extLst>
                            </p:cNvPr>
                            <p:cNvSpPr txBox="1"/>
                            <p:nvPr/>
                          </p:nvSpPr>
                          <p:spPr>
                            <a:xfrm>
                              <a:off x="24672549" y="9153329"/>
                              <a:ext cx="453838" cy="338554"/>
                            </a:xfrm>
                            <a:prstGeom prst="rect">
                              <a:avLst/>
                            </a:prstGeom>
                            <a:solidFill>
                              <a:schemeClr val="bg1"/>
                            </a:solidFill>
                          </p:spPr>
                          <p:txBody>
                            <a:bodyPr wrap="square" rtlCol="0">
                              <a:spAutoFit/>
                            </a:bodyPr>
                            <a:lstStyle/>
                            <a:p>
                              <a:r>
                                <a:rPr lang="en-US" sz="1600" dirty="0"/>
                                <a:t>Y5</a:t>
                              </a:r>
                            </a:p>
                          </p:txBody>
                        </p:sp>
                      </p:grpSp>
                      <p:sp>
                        <p:nvSpPr>
                          <p:cNvPr id="176" name="TextBox 175">
                            <a:extLst>
                              <a:ext uri="{FF2B5EF4-FFF2-40B4-BE49-F238E27FC236}">
                                <a16:creationId xmlns:a16="http://schemas.microsoft.com/office/drawing/2014/main" id="{8F426C48-BC01-FE58-61B3-03AB11469BF7}"/>
                              </a:ext>
                            </a:extLst>
                          </p:cNvPr>
                          <p:cNvSpPr txBox="1"/>
                          <p:nvPr/>
                        </p:nvSpPr>
                        <p:spPr>
                          <a:xfrm>
                            <a:off x="25049125" y="9153329"/>
                            <a:ext cx="453838" cy="338554"/>
                          </a:xfrm>
                          <a:prstGeom prst="rect">
                            <a:avLst/>
                          </a:prstGeom>
                          <a:solidFill>
                            <a:schemeClr val="bg1"/>
                          </a:solidFill>
                        </p:spPr>
                        <p:txBody>
                          <a:bodyPr wrap="square" rtlCol="0">
                            <a:spAutoFit/>
                          </a:bodyPr>
                          <a:lstStyle/>
                          <a:p>
                            <a:r>
                              <a:rPr lang="en-US" sz="1600" dirty="0"/>
                              <a:t>Y6</a:t>
                            </a:r>
                          </a:p>
                        </p:txBody>
                      </p:sp>
                    </p:grpSp>
                    <p:sp>
                      <p:nvSpPr>
                        <p:cNvPr id="174" name="TextBox 173">
                          <a:extLst>
                            <a:ext uri="{FF2B5EF4-FFF2-40B4-BE49-F238E27FC236}">
                              <a16:creationId xmlns:a16="http://schemas.microsoft.com/office/drawing/2014/main" id="{2176592F-6C89-4557-9B47-B699651C19AB}"/>
                            </a:ext>
                          </a:extLst>
                        </p:cNvPr>
                        <p:cNvSpPr txBox="1"/>
                        <p:nvPr/>
                      </p:nvSpPr>
                      <p:spPr>
                        <a:xfrm>
                          <a:off x="25096319" y="9427072"/>
                          <a:ext cx="1561857" cy="338554"/>
                        </a:xfrm>
                        <a:prstGeom prst="rect">
                          <a:avLst/>
                        </a:prstGeom>
                        <a:solidFill>
                          <a:schemeClr val="bg1"/>
                        </a:solidFill>
                      </p:spPr>
                      <p:txBody>
                        <a:bodyPr wrap="square" rtlCol="0">
                          <a:spAutoFit/>
                        </a:bodyPr>
                        <a:lstStyle/>
                        <a:p>
                          <a:pPr algn="ctr"/>
                          <a:r>
                            <a:rPr lang="en-US" sz="1600" dirty="0"/>
                            <a:t>Time to event</a:t>
                          </a:r>
                        </a:p>
                      </p:txBody>
                    </p:sp>
                  </p:grpSp>
                </p:grpSp>
                <p:grpSp>
                  <p:nvGrpSpPr>
                    <p:cNvPr id="187" name="Group 186">
                      <a:extLst>
                        <a:ext uri="{FF2B5EF4-FFF2-40B4-BE49-F238E27FC236}">
                          <a16:creationId xmlns:a16="http://schemas.microsoft.com/office/drawing/2014/main" id="{945E72B8-2840-5E9F-88CC-C69F613AB349}"/>
                        </a:ext>
                      </a:extLst>
                    </p:cNvPr>
                    <p:cNvGrpSpPr/>
                    <p:nvPr/>
                  </p:nvGrpSpPr>
                  <p:grpSpPr>
                    <a:xfrm>
                      <a:off x="23726992" y="12866460"/>
                      <a:ext cx="4147215" cy="641071"/>
                      <a:chOff x="23691600" y="9124555"/>
                      <a:chExt cx="4147215" cy="641071"/>
                    </a:xfrm>
                  </p:grpSpPr>
                  <p:grpSp>
                    <p:nvGrpSpPr>
                      <p:cNvPr id="188" name="Group 187">
                        <a:extLst>
                          <a:ext uri="{FF2B5EF4-FFF2-40B4-BE49-F238E27FC236}">
                            <a16:creationId xmlns:a16="http://schemas.microsoft.com/office/drawing/2014/main" id="{4D0D4213-99A1-D3D1-B903-6C5853840B75}"/>
                          </a:ext>
                        </a:extLst>
                      </p:cNvPr>
                      <p:cNvGrpSpPr/>
                      <p:nvPr/>
                    </p:nvGrpSpPr>
                    <p:grpSpPr>
                      <a:xfrm>
                        <a:off x="26634779" y="9124555"/>
                        <a:ext cx="1204036" cy="338554"/>
                        <a:chOff x="24298927" y="9153329"/>
                        <a:chExt cx="1204036" cy="338554"/>
                      </a:xfrm>
                    </p:grpSpPr>
                    <p:grpSp>
                      <p:nvGrpSpPr>
                        <p:cNvPr id="202" name="Group 201">
                          <a:extLst>
                            <a:ext uri="{FF2B5EF4-FFF2-40B4-BE49-F238E27FC236}">
                              <a16:creationId xmlns:a16="http://schemas.microsoft.com/office/drawing/2014/main" id="{1988C695-5296-4C31-D29C-35FF8AE1EC27}"/>
                            </a:ext>
                          </a:extLst>
                        </p:cNvPr>
                        <p:cNvGrpSpPr/>
                        <p:nvPr/>
                      </p:nvGrpSpPr>
                      <p:grpSpPr>
                        <a:xfrm>
                          <a:off x="24298927" y="9153329"/>
                          <a:ext cx="827460" cy="338554"/>
                          <a:chOff x="24298927" y="9153329"/>
                          <a:chExt cx="827460" cy="338554"/>
                        </a:xfrm>
                      </p:grpSpPr>
                      <p:sp>
                        <p:nvSpPr>
                          <p:cNvPr id="204" name="TextBox 203">
                            <a:extLst>
                              <a:ext uri="{FF2B5EF4-FFF2-40B4-BE49-F238E27FC236}">
                                <a16:creationId xmlns:a16="http://schemas.microsoft.com/office/drawing/2014/main" id="{EBAB58F0-F92B-F83A-387D-C73AD114B3F8}"/>
                              </a:ext>
                            </a:extLst>
                          </p:cNvPr>
                          <p:cNvSpPr txBox="1"/>
                          <p:nvPr/>
                        </p:nvSpPr>
                        <p:spPr>
                          <a:xfrm>
                            <a:off x="24298927" y="9153329"/>
                            <a:ext cx="453838" cy="338554"/>
                          </a:xfrm>
                          <a:prstGeom prst="rect">
                            <a:avLst/>
                          </a:prstGeom>
                          <a:solidFill>
                            <a:schemeClr val="bg1"/>
                          </a:solidFill>
                        </p:spPr>
                        <p:txBody>
                          <a:bodyPr wrap="square" rtlCol="0">
                            <a:spAutoFit/>
                          </a:bodyPr>
                          <a:lstStyle/>
                          <a:p>
                            <a:r>
                              <a:rPr lang="en-US" sz="1600" dirty="0"/>
                              <a:t>Y7</a:t>
                            </a:r>
                          </a:p>
                        </p:txBody>
                      </p:sp>
                      <p:sp>
                        <p:nvSpPr>
                          <p:cNvPr id="205" name="TextBox 204">
                            <a:extLst>
                              <a:ext uri="{FF2B5EF4-FFF2-40B4-BE49-F238E27FC236}">
                                <a16:creationId xmlns:a16="http://schemas.microsoft.com/office/drawing/2014/main" id="{B7EB6183-D881-A4FF-5956-B3D3588E4FD5}"/>
                              </a:ext>
                            </a:extLst>
                          </p:cNvPr>
                          <p:cNvSpPr txBox="1"/>
                          <p:nvPr/>
                        </p:nvSpPr>
                        <p:spPr>
                          <a:xfrm>
                            <a:off x="24672549" y="9153329"/>
                            <a:ext cx="453838" cy="338554"/>
                          </a:xfrm>
                          <a:prstGeom prst="rect">
                            <a:avLst/>
                          </a:prstGeom>
                          <a:solidFill>
                            <a:schemeClr val="bg1"/>
                          </a:solidFill>
                        </p:spPr>
                        <p:txBody>
                          <a:bodyPr wrap="square" rtlCol="0">
                            <a:spAutoFit/>
                          </a:bodyPr>
                          <a:lstStyle/>
                          <a:p>
                            <a:r>
                              <a:rPr lang="en-US" sz="1600" dirty="0"/>
                              <a:t>Y8</a:t>
                            </a:r>
                          </a:p>
                        </p:txBody>
                      </p:sp>
                    </p:grpSp>
                    <p:sp>
                      <p:nvSpPr>
                        <p:cNvPr id="203" name="TextBox 202">
                          <a:extLst>
                            <a:ext uri="{FF2B5EF4-FFF2-40B4-BE49-F238E27FC236}">
                              <a16:creationId xmlns:a16="http://schemas.microsoft.com/office/drawing/2014/main" id="{50082BB0-060D-C9FE-5B97-DFA4F955BE39}"/>
                            </a:ext>
                          </a:extLst>
                        </p:cNvPr>
                        <p:cNvSpPr txBox="1"/>
                        <p:nvPr/>
                      </p:nvSpPr>
                      <p:spPr>
                        <a:xfrm>
                          <a:off x="25049125" y="9153329"/>
                          <a:ext cx="453838" cy="338554"/>
                        </a:xfrm>
                        <a:prstGeom prst="rect">
                          <a:avLst/>
                        </a:prstGeom>
                        <a:solidFill>
                          <a:schemeClr val="bg1"/>
                        </a:solidFill>
                      </p:spPr>
                      <p:txBody>
                        <a:bodyPr wrap="square" rtlCol="0">
                          <a:spAutoFit/>
                        </a:bodyPr>
                        <a:lstStyle/>
                        <a:p>
                          <a:r>
                            <a:rPr lang="en-US" sz="1600" dirty="0"/>
                            <a:t>Y9</a:t>
                          </a:r>
                        </a:p>
                      </p:txBody>
                    </p:sp>
                  </p:grpSp>
                  <p:grpSp>
                    <p:nvGrpSpPr>
                      <p:cNvPr id="189" name="Group 188">
                        <a:extLst>
                          <a:ext uri="{FF2B5EF4-FFF2-40B4-BE49-F238E27FC236}">
                            <a16:creationId xmlns:a16="http://schemas.microsoft.com/office/drawing/2014/main" id="{D11A058F-24F7-B5FF-95BF-5751268270D5}"/>
                          </a:ext>
                        </a:extLst>
                      </p:cNvPr>
                      <p:cNvGrpSpPr/>
                      <p:nvPr/>
                    </p:nvGrpSpPr>
                    <p:grpSpPr>
                      <a:xfrm>
                        <a:off x="23691600" y="9124555"/>
                        <a:ext cx="2999861" cy="641071"/>
                        <a:chOff x="23691600" y="9124555"/>
                        <a:chExt cx="2999861" cy="641071"/>
                      </a:xfrm>
                    </p:grpSpPr>
                    <p:sp>
                      <p:nvSpPr>
                        <p:cNvPr id="190" name="TextBox 189">
                          <a:extLst>
                            <a:ext uri="{FF2B5EF4-FFF2-40B4-BE49-F238E27FC236}">
                              <a16:creationId xmlns:a16="http://schemas.microsoft.com/office/drawing/2014/main" id="{4974657D-BBBA-181D-F94F-63300C9A7DB6}"/>
                            </a:ext>
                          </a:extLst>
                        </p:cNvPr>
                        <p:cNvSpPr txBox="1"/>
                        <p:nvPr/>
                      </p:nvSpPr>
                      <p:spPr>
                        <a:xfrm>
                          <a:off x="23691600" y="9124555"/>
                          <a:ext cx="680871" cy="584775"/>
                        </a:xfrm>
                        <a:prstGeom prst="rect">
                          <a:avLst/>
                        </a:prstGeom>
                        <a:solidFill>
                          <a:schemeClr val="bg1"/>
                        </a:solidFill>
                      </p:spPr>
                      <p:txBody>
                        <a:bodyPr wrap="square" rtlCol="0">
                          <a:spAutoFit/>
                        </a:bodyPr>
                        <a:lstStyle/>
                        <a:p>
                          <a:pPr algn="ctr"/>
                          <a:r>
                            <a:rPr lang="en-US" sz="1600" dirty="0"/>
                            <a:t>Index date</a:t>
                          </a:r>
                        </a:p>
                      </p:txBody>
                    </p:sp>
                    <p:grpSp>
                      <p:nvGrpSpPr>
                        <p:cNvPr id="191" name="Group 190">
                          <a:extLst>
                            <a:ext uri="{FF2B5EF4-FFF2-40B4-BE49-F238E27FC236}">
                              <a16:creationId xmlns:a16="http://schemas.microsoft.com/office/drawing/2014/main" id="{6CCFD921-C0C8-C51F-58F5-792DDE89B56F}"/>
                            </a:ext>
                          </a:extLst>
                        </p:cNvPr>
                        <p:cNvGrpSpPr/>
                        <p:nvPr/>
                      </p:nvGrpSpPr>
                      <p:grpSpPr>
                        <a:xfrm>
                          <a:off x="24288568" y="9125915"/>
                          <a:ext cx="1249756" cy="338554"/>
                          <a:chOff x="24278607" y="9153329"/>
                          <a:chExt cx="1249756" cy="338554"/>
                        </a:xfrm>
                      </p:grpSpPr>
                      <p:grpSp>
                        <p:nvGrpSpPr>
                          <p:cNvPr id="198" name="Group 197">
                            <a:extLst>
                              <a:ext uri="{FF2B5EF4-FFF2-40B4-BE49-F238E27FC236}">
                                <a16:creationId xmlns:a16="http://schemas.microsoft.com/office/drawing/2014/main" id="{F1DF9D0E-6915-8AF7-DEB1-993721F7061A}"/>
                              </a:ext>
                            </a:extLst>
                          </p:cNvPr>
                          <p:cNvGrpSpPr/>
                          <p:nvPr/>
                        </p:nvGrpSpPr>
                        <p:grpSpPr>
                          <a:xfrm>
                            <a:off x="24278607" y="9153329"/>
                            <a:ext cx="857940" cy="338554"/>
                            <a:chOff x="24278607" y="9153329"/>
                            <a:chExt cx="857940" cy="338554"/>
                          </a:xfrm>
                        </p:grpSpPr>
                        <p:sp>
                          <p:nvSpPr>
                            <p:cNvPr id="200" name="TextBox 199">
                              <a:extLst>
                                <a:ext uri="{FF2B5EF4-FFF2-40B4-BE49-F238E27FC236}">
                                  <a16:creationId xmlns:a16="http://schemas.microsoft.com/office/drawing/2014/main" id="{D1424D9E-7BB7-779E-1AE5-55C8A080E103}"/>
                                </a:ext>
                              </a:extLst>
                            </p:cNvPr>
                            <p:cNvSpPr txBox="1"/>
                            <p:nvPr/>
                          </p:nvSpPr>
                          <p:spPr>
                            <a:xfrm>
                              <a:off x="24278607" y="9153329"/>
                              <a:ext cx="453838" cy="338554"/>
                            </a:xfrm>
                            <a:prstGeom prst="rect">
                              <a:avLst/>
                            </a:prstGeom>
                            <a:solidFill>
                              <a:schemeClr val="bg1"/>
                            </a:solidFill>
                          </p:spPr>
                          <p:txBody>
                            <a:bodyPr wrap="square" rtlCol="0">
                              <a:spAutoFit/>
                            </a:bodyPr>
                            <a:lstStyle/>
                            <a:p>
                              <a:r>
                                <a:rPr lang="en-US" sz="1600" dirty="0"/>
                                <a:t>Y1</a:t>
                              </a:r>
                            </a:p>
                          </p:txBody>
                        </p:sp>
                        <p:sp>
                          <p:nvSpPr>
                            <p:cNvPr id="201" name="TextBox 200">
                              <a:extLst>
                                <a:ext uri="{FF2B5EF4-FFF2-40B4-BE49-F238E27FC236}">
                                  <a16:creationId xmlns:a16="http://schemas.microsoft.com/office/drawing/2014/main" id="{C1641B40-4864-6F4C-81EC-61AADFE613BD}"/>
                                </a:ext>
                              </a:extLst>
                            </p:cNvPr>
                            <p:cNvSpPr txBox="1"/>
                            <p:nvPr/>
                          </p:nvSpPr>
                          <p:spPr>
                            <a:xfrm>
                              <a:off x="24682709" y="9153329"/>
                              <a:ext cx="453838" cy="338554"/>
                            </a:xfrm>
                            <a:prstGeom prst="rect">
                              <a:avLst/>
                            </a:prstGeom>
                            <a:solidFill>
                              <a:schemeClr val="bg1"/>
                            </a:solidFill>
                          </p:spPr>
                          <p:txBody>
                            <a:bodyPr wrap="square" rtlCol="0">
                              <a:spAutoFit/>
                            </a:bodyPr>
                            <a:lstStyle/>
                            <a:p>
                              <a:r>
                                <a:rPr lang="en-US" sz="1600" dirty="0"/>
                                <a:t>Y2</a:t>
                              </a:r>
                            </a:p>
                          </p:txBody>
                        </p:sp>
                      </p:grpSp>
                      <p:sp>
                        <p:nvSpPr>
                          <p:cNvPr id="199" name="TextBox 198">
                            <a:extLst>
                              <a:ext uri="{FF2B5EF4-FFF2-40B4-BE49-F238E27FC236}">
                                <a16:creationId xmlns:a16="http://schemas.microsoft.com/office/drawing/2014/main" id="{2F25FE93-AF12-5D65-BF09-F1F1DDFB92D4}"/>
                              </a:ext>
                            </a:extLst>
                          </p:cNvPr>
                          <p:cNvSpPr txBox="1"/>
                          <p:nvPr/>
                        </p:nvSpPr>
                        <p:spPr>
                          <a:xfrm>
                            <a:off x="25074525" y="9153329"/>
                            <a:ext cx="453838" cy="338554"/>
                          </a:xfrm>
                          <a:prstGeom prst="rect">
                            <a:avLst/>
                          </a:prstGeom>
                          <a:solidFill>
                            <a:schemeClr val="bg1"/>
                          </a:solidFill>
                        </p:spPr>
                        <p:txBody>
                          <a:bodyPr wrap="square" rtlCol="0">
                            <a:spAutoFit/>
                          </a:bodyPr>
                          <a:lstStyle/>
                          <a:p>
                            <a:r>
                              <a:rPr lang="en-US" sz="1600" dirty="0"/>
                              <a:t>Y3</a:t>
                            </a:r>
                          </a:p>
                        </p:txBody>
                      </p:sp>
                    </p:grpSp>
                    <p:grpSp>
                      <p:nvGrpSpPr>
                        <p:cNvPr id="192" name="Group 191">
                          <a:extLst>
                            <a:ext uri="{FF2B5EF4-FFF2-40B4-BE49-F238E27FC236}">
                              <a16:creationId xmlns:a16="http://schemas.microsoft.com/office/drawing/2014/main" id="{E5A9A6DE-8D4B-CB48-C3E8-90B990CEE441}"/>
                            </a:ext>
                          </a:extLst>
                        </p:cNvPr>
                        <p:cNvGrpSpPr/>
                        <p:nvPr/>
                      </p:nvGrpSpPr>
                      <p:grpSpPr>
                        <a:xfrm>
                          <a:off x="25487425" y="9127929"/>
                          <a:ext cx="1204036" cy="338554"/>
                          <a:chOff x="24298927" y="9153329"/>
                          <a:chExt cx="1204036" cy="338554"/>
                        </a:xfrm>
                      </p:grpSpPr>
                      <p:grpSp>
                        <p:nvGrpSpPr>
                          <p:cNvPr id="194" name="Group 193">
                            <a:extLst>
                              <a:ext uri="{FF2B5EF4-FFF2-40B4-BE49-F238E27FC236}">
                                <a16:creationId xmlns:a16="http://schemas.microsoft.com/office/drawing/2014/main" id="{50CB1022-97C7-67D6-BC06-01BDC26067FC}"/>
                              </a:ext>
                            </a:extLst>
                          </p:cNvPr>
                          <p:cNvGrpSpPr/>
                          <p:nvPr/>
                        </p:nvGrpSpPr>
                        <p:grpSpPr>
                          <a:xfrm>
                            <a:off x="24298927" y="9153329"/>
                            <a:ext cx="827460" cy="338554"/>
                            <a:chOff x="24298927" y="9153329"/>
                            <a:chExt cx="827460" cy="338554"/>
                          </a:xfrm>
                        </p:grpSpPr>
                        <p:sp>
                          <p:nvSpPr>
                            <p:cNvPr id="196" name="TextBox 195">
                              <a:extLst>
                                <a:ext uri="{FF2B5EF4-FFF2-40B4-BE49-F238E27FC236}">
                                  <a16:creationId xmlns:a16="http://schemas.microsoft.com/office/drawing/2014/main" id="{52633846-5457-21AB-05F2-C2FC55950EDB}"/>
                                </a:ext>
                              </a:extLst>
                            </p:cNvPr>
                            <p:cNvSpPr txBox="1"/>
                            <p:nvPr/>
                          </p:nvSpPr>
                          <p:spPr>
                            <a:xfrm>
                              <a:off x="24298927" y="9153329"/>
                              <a:ext cx="453838" cy="338554"/>
                            </a:xfrm>
                            <a:prstGeom prst="rect">
                              <a:avLst/>
                            </a:prstGeom>
                            <a:solidFill>
                              <a:schemeClr val="bg1"/>
                            </a:solidFill>
                          </p:spPr>
                          <p:txBody>
                            <a:bodyPr wrap="square" rtlCol="0">
                              <a:spAutoFit/>
                            </a:bodyPr>
                            <a:lstStyle/>
                            <a:p>
                              <a:r>
                                <a:rPr lang="en-US" sz="1600" dirty="0"/>
                                <a:t>Y4</a:t>
                              </a:r>
                            </a:p>
                          </p:txBody>
                        </p:sp>
                        <p:sp>
                          <p:nvSpPr>
                            <p:cNvPr id="197" name="TextBox 196">
                              <a:extLst>
                                <a:ext uri="{FF2B5EF4-FFF2-40B4-BE49-F238E27FC236}">
                                  <a16:creationId xmlns:a16="http://schemas.microsoft.com/office/drawing/2014/main" id="{23A1C661-27D3-12E7-C28E-FB77F291FD81}"/>
                                </a:ext>
                              </a:extLst>
                            </p:cNvPr>
                            <p:cNvSpPr txBox="1"/>
                            <p:nvPr/>
                          </p:nvSpPr>
                          <p:spPr>
                            <a:xfrm>
                              <a:off x="24672549" y="9153329"/>
                              <a:ext cx="453838" cy="338554"/>
                            </a:xfrm>
                            <a:prstGeom prst="rect">
                              <a:avLst/>
                            </a:prstGeom>
                            <a:solidFill>
                              <a:schemeClr val="bg1"/>
                            </a:solidFill>
                          </p:spPr>
                          <p:txBody>
                            <a:bodyPr wrap="square" rtlCol="0">
                              <a:spAutoFit/>
                            </a:bodyPr>
                            <a:lstStyle/>
                            <a:p>
                              <a:r>
                                <a:rPr lang="en-US" sz="1600" dirty="0"/>
                                <a:t>Y5</a:t>
                              </a:r>
                            </a:p>
                          </p:txBody>
                        </p:sp>
                      </p:grpSp>
                      <p:sp>
                        <p:nvSpPr>
                          <p:cNvPr id="195" name="TextBox 194">
                            <a:extLst>
                              <a:ext uri="{FF2B5EF4-FFF2-40B4-BE49-F238E27FC236}">
                                <a16:creationId xmlns:a16="http://schemas.microsoft.com/office/drawing/2014/main" id="{BE86B406-C4CC-6CEB-F41E-D49AC274208C}"/>
                              </a:ext>
                            </a:extLst>
                          </p:cNvPr>
                          <p:cNvSpPr txBox="1"/>
                          <p:nvPr/>
                        </p:nvSpPr>
                        <p:spPr>
                          <a:xfrm>
                            <a:off x="25049125" y="9153329"/>
                            <a:ext cx="453838" cy="338554"/>
                          </a:xfrm>
                          <a:prstGeom prst="rect">
                            <a:avLst/>
                          </a:prstGeom>
                          <a:solidFill>
                            <a:schemeClr val="bg1"/>
                          </a:solidFill>
                        </p:spPr>
                        <p:txBody>
                          <a:bodyPr wrap="square" rtlCol="0">
                            <a:spAutoFit/>
                          </a:bodyPr>
                          <a:lstStyle/>
                          <a:p>
                            <a:r>
                              <a:rPr lang="en-US" sz="1600" dirty="0"/>
                              <a:t>Y6</a:t>
                            </a:r>
                          </a:p>
                        </p:txBody>
                      </p:sp>
                    </p:grpSp>
                    <p:sp>
                      <p:nvSpPr>
                        <p:cNvPr id="193" name="TextBox 192">
                          <a:extLst>
                            <a:ext uri="{FF2B5EF4-FFF2-40B4-BE49-F238E27FC236}">
                              <a16:creationId xmlns:a16="http://schemas.microsoft.com/office/drawing/2014/main" id="{2F6C23F1-1015-5EC4-15A3-3788B19DF41D}"/>
                            </a:ext>
                          </a:extLst>
                        </p:cNvPr>
                        <p:cNvSpPr txBox="1"/>
                        <p:nvPr/>
                      </p:nvSpPr>
                      <p:spPr>
                        <a:xfrm>
                          <a:off x="25096319" y="9427072"/>
                          <a:ext cx="1561857" cy="338554"/>
                        </a:xfrm>
                        <a:prstGeom prst="rect">
                          <a:avLst/>
                        </a:prstGeom>
                        <a:solidFill>
                          <a:schemeClr val="bg1"/>
                        </a:solidFill>
                      </p:spPr>
                      <p:txBody>
                        <a:bodyPr wrap="square" rtlCol="0">
                          <a:spAutoFit/>
                        </a:bodyPr>
                        <a:lstStyle/>
                        <a:p>
                          <a:pPr algn="ctr"/>
                          <a:r>
                            <a:rPr lang="en-US" sz="1600" dirty="0"/>
                            <a:t>Time to event</a:t>
                          </a:r>
                        </a:p>
                      </p:txBody>
                    </p:sp>
                  </p:grpSp>
                </p:grpSp>
                <p:grpSp>
                  <p:nvGrpSpPr>
                    <p:cNvPr id="206" name="Group 205">
                      <a:extLst>
                        <a:ext uri="{FF2B5EF4-FFF2-40B4-BE49-F238E27FC236}">
                          <a16:creationId xmlns:a16="http://schemas.microsoft.com/office/drawing/2014/main" id="{6CE9B28A-8F98-0721-B254-6A2F7ABA34F5}"/>
                        </a:ext>
                      </a:extLst>
                    </p:cNvPr>
                    <p:cNvGrpSpPr/>
                    <p:nvPr/>
                  </p:nvGrpSpPr>
                  <p:grpSpPr>
                    <a:xfrm>
                      <a:off x="23236988" y="10358489"/>
                      <a:ext cx="540275" cy="2377769"/>
                      <a:chOff x="23276101" y="6639226"/>
                      <a:chExt cx="540275" cy="2377769"/>
                    </a:xfrm>
                  </p:grpSpPr>
                  <p:sp>
                    <p:nvSpPr>
                      <p:cNvPr id="207" name="TextBox 206">
                        <a:extLst>
                          <a:ext uri="{FF2B5EF4-FFF2-40B4-BE49-F238E27FC236}">
                            <a16:creationId xmlns:a16="http://schemas.microsoft.com/office/drawing/2014/main" id="{EA269B05-3B1F-702F-1481-63A217D7820C}"/>
                          </a:ext>
                        </a:extLst>
                      </p:cNvPr>
                      <p:cNvSpPr txBox="1"/>
                      <p:nvPr/>
                    </p:nvSpPr>
                    <p:spPr>
                      <a:xfrm rot="16200000">
                        <a:off x="22481704" y="7741400"/>
                        <a:ext cx="1927348" cy="338554"/>
                      </a:xfrm>
                      <a:prstGeom prst="rect">
                        <a:avLst/>
                      </a:prstGeom>
                      <a:solidFill>
                        <a:schemeClr val="bg1"/>
                      </a:solidFill>
                    </p:spPr>
                    <p:txBody>
                      <a:bodyPr wrap="square" rtlCol="0">
                        <a:spAutoFit/>
                      </a:bodyPr>
                      <a:lstStyle/>
                      <a:p>
                        <a:pPr algn="ctr"/>
                        <a:r>
                          <a:rPr lang="en-US" sz="1600" dirty="0"/>
                          <a:t>Event probability</a:t>
                        </a:r>
                      </a:p>
                    </p:txBody>
                  </p:sp>
                  <p:sp>
                    <p:nvSpPr>
                      <p:cNvPr id="208" name="TextBox 207">
                        <a:extLst>
                          <a:ext uri="{FF2B5EF4-FFF2-40B4-BE49-F238E27FC236}">
                            <a16:creationId xmlns:a16="http://schemas.microsoft.com/office/drawing/2014/main" id="{571A63CB-4174-2B80-9F56-3C4E1D1B2B79}"/>
                          </a:ext>
                        </a:extLst>
                      </p:cNvPr>
                      <p:cNvSpPr txBox="1"/>
                      <p:nvPr/>
                    </p:nvSpPr>
                    <p:spPr>
                      <a:xfrm>
                        <a:off x="23357663" y="6639226"/>
                        <a:ext cx="458713" cy="307777"/>
                      </a:xfrm>
                      <a:prstGeom prst="rect">
                        <a:avLst/>
                      </a:prstGeom>
                      <a:solidFill>
                        <a:schemeClr val="bg1"/>
                      </a:solidFill>
                    </p:spPr>
                    <p:txBody>
                      <a:bodyPr wrap="square" rtlCol="0">
                        <a:spAutoFit/>
                      </a:bodyPr>
                      <a:lstStyle/>
                      <a:p>
                        <a:r>
                          <a:rPr lang="en-US" sz="1400" dirty="0"/>
                          <a:t>1.0</a:t>
                        </a:r>
                      </a:p>
                    </p:txBody>
                  </p:sp>
                  <p:sp>
                    <p:nvSpPr>
                      <p:cNvPr id="209" name="Rectangle 208">
                        <a:extLst>
                          <a:ext uri="{FF2B5EF4-FFF2-40B4-BE49-F238E27FC236}">
                            <a16:creationId xmlns:a16="http://schemas.microsoft.com/office/drawing/2014/main" id="{98687106-1B62-C30E-04C1-86B2F2DF0330}"/>
                          </a:ext>
                        </a:extLst>
                      </p:cNvPr>
                      <p:cNvSpPr/>
                      <p:nvPr/>
                    </p:nvSpPr>
                    <p:spPr>
                      <a:xfrm>
                        <a:off x="23597649" y="6964034"/>
                        <a:ext cx="180943" cy="2052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0" name="Group 209">
                      <a:extLst>
                        <a:ext uri="{FF2B5EF4-FFF2-40B4-BE49-F238E27FC236}">
                          <a16:creationId xmlns:a16="http://schemas.microsoft.com/office/drawing/2014/main" id="{05B491FD-2808-744D-D924-5E89E771A3CF}"/>
                        </a:ext>
                      </a:extLst>
                    </p:cNvPr>
                    <p:cNvGrpSpPr/>
                    <p:nvPr/>
                  </p:nvGrpSpPr>
                  <p:grpSpPr>
                    <a:xfrm>
                      <a:off x="28390047" y="10320486"/>
                      <a:ext cx="432513" cy="2377769"/>
                      <a:chOff x="23351208" y="6639226"/>
                      <a:chExt cx="432513" cy="2377769"/>
                    </a:xfrm>
                  </p:grpSpPr>
                  <p:sp>
                    <p:nvSpPr>
                      <p:cNvPr id="211" name="TextBox 210">
                        <a:extLst>
                          <a:ext uri="{FF2B5EF4-FFF2-40B4-BE49-F238E27FC236}">
                            <a16:creationId xmlns:a16="http://schemas.microsoft.com/office/drawing/2014/main" id="{76572CBA-171E-2CB1-BD91-584AF1762E16}"/>
                          </a:ext>
                        </a:extLst>
                      </p:cNvPr>
                      <p:cNvSpPr txBox="1"/>
                      <p:nvPr/>
                    </p:nvSpPr>
                    <p:spPr>
                      <a:xfrm>
                        <a:off x="23351208" y="6639226"/>
                        <a:ext cx="432513" cy="307777"/>
                      </a:xfrm>
                      <a:prstGeom prst="rect">
                        <a:avLst/>
                      </a:prstGeom>
                      <a:solidFill>
                        <a:schemeClr val="bg1"/>
                      </a:solidFill>
                    </p:spPr>
                    <p:txBody>
                      <a:bodyPr wrap="square" rtlCol="0">
                        <a:spAutoFit/>
                      </a:bodyPr>
                      <a:lstStyle/>
                      <a:p>
                        <a:r>
                          <a:rPr lang="en-US" sz="1400" dirty="0"/>
                          <a:t>1.0</a:t>
                        </a:r>
                      </a:p>
                    </p:txBody>
                  </p:sp>
                  <p:sp>
                    <p:nvSpPr>
                      <p:cNvPr id="212" name="Rectangle 211">
                        <a:extLst>
                          <a:ext uri="{FF2B5EF4-FFF2-40B4-BE49-F238E27FC236}">
                            <a16:creationId xmlns:a16="http://schemas.microsoft.com/office/drawing/2014/main" id="{38F4ED90-695B-9A37-F4C7-A4A30AB0461E}"/>
                          </a:ext>
                        </a:extLst>
                      </p:cNvPr>
                      <p:cNvSpPr/>
                      <p:nvPr/>
                    </p:nvSpPr>
                    <p:spPr>
                      <a:xfrm>
                        <a:off x="23590975" y="6964034"/>
                        <a:ext cx="180943" cy="2052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sp>
            <p:nvSpPr>
              <p:cNvPr id="217" name="TextBox 216">
                <a:extLst>
                  <a:ext uri="{FF2B5EF4-FFF2-40B4-BE49-F238E27FC236}">
                    <a16:creationId xmlns:a16="http://schemas.microsoft.com/office/drawing/2014/main" id="{8FD9E557-9BC1-5F4E-28CC-F4EA70C610E0}"/>
                  </a:ext>
                </a:extLst>
              </p:cNvPr>
              <p:cNvSpPr txBox="1"/>
              <p:nvPr/>
            </p:nvSpPr>
            <p:spPr>
              <a:xfrm>
                <a:off x="24880227" y="6731674"/>
                <a:ext cx="1289902" cy="307777"/>
              </a:xfrm>
              <a:prstGeom prst="rect">
                <a:avLst/>
              </a:prstGeom>
              <a:solidFill>
                <a:schemeClr val="bg1"/>
              </a:solidFill>
            </p:spPr>
            <p:txBody>
              <a:bodyPr wrap="square" rtlCol="0">
                <a:spAutoFit/>
              </a:bodyPr>
              <a:lstStyle/>
              <a:p>
                <a:r>
                  <a:rPr lang="en-US" sz="1400" dirty="0">
                    <a:solidFill>
                      <a:srgbClr val="3B13FF"/>
                    </a:solidFill>
                  </a:rPr>
                  <a:t>sHTG with AP</a:t>
                </a:r>
              </a:p>
            </p:txBody>
          </p:sp>
        </p:grpSp>
        <p:sp>
          <p:nvSpPr>
            <p:cNvPr id="218" name="Rectangle 217">
              <a:extLst>
                <a:ext uri="{FF2B5EF4-FFF2-40B4-BE49-F238E27FC236}">
                  <a16:creationId xmlns:a16="http://schemas.microsoft.com/office/drawing/2014/main" id="{6516AD0C-ED8F-9466-8E81-33699B16FE3A}"/>
                </a:ext>
              </a:extLst>
            </p:cNvPr>
            <p:cNvSpPr/>
            <p:nvPr/>
          </p:nvSpPr>
          <p:spPr>
            <a:xfrm>
              <a:off x="26287725" y="6727452"/>
              <a:ext cx="756068" cy="183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1" name="TextBox 220">
            <a:extLst>
              <a:ext uri="{FF2B5EF4-FFF2-40B4-BE49-F238E27FC236}">
                <a16:creationId xmlns:a16="http://schemas.microsoft.com/office/drawing/2014/main" id="{7BCC0942-ADD3-2CBC-A693-4FD96F0B9DF1}"/>
              </a:ext>
            </a:extLst>
          </p:cNvPr>
          <p:cNvSpPr txBox="1"/>
          <p:nvPr/>
        </p:nvSpPr>
        <p:spPr>
          <a:xfrm>
            <a:off x="25941263" y="7450669"/>
            <a:ext cx="1603938" cy="307777"/>
          </a:xfrm>
          <a:prstGeom prst="rect">
            <a:avLst/>
          </a:prstGeom>
          <a:solidFill>
            <a:schemeClr val="bg1"/>
          </a:solidFill>
        </p:spPr>
        <p:txBody>
          <a:bodyPr wrap="square" rtlCol="0">
            <a:spAutoFit/>
          </a:bodyPr>
          <a:lstStyle/>
          <a:p>
            <a:r>
              <a:rPr lang="en-US" sz="1400" dirty="0">
                <a:solidFill>
                  <a:srgbClr val="FF0000"/>
                </a:solidFill>
              </a:rPr>
              <a:t>sHTG without AP</a:t>
            </a:r>
          </a:p>
        </p:txBody>
      </p:sp>
      <p:sp>
        <p:nvSpPr>
          <p:cNvPr id="224" name="Rectangle 223">
            <a:extLst>
              <a:ext uri="{FF2B5EF4-FFF2-40B4-BE49-F238E27FC236}">
                <a16:creationId xmlns:a16="http://schemas.microsoft.com/office/drawing/2014/main" id="{CEFFBAF4-C5D4-ADAA-E7F1-05E11008090F}"/>
              </a:ext>
            </a:extLst>
          </p:cNvPr>
          <p:cNvSpPr/>
          <p:nvPr/>
        </p:nvSpPr>
        <p:spPr>
          <a:xfrm>
            <a:off x="26953840" y="7184884"/>
            <a:ext cx="821060" cy="183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TextBox 224">
            <a:extLst>
              <a:ext uri="{FF2B5EF4-FFF2-40B4-BE49-F238E27FC236}">
                <a16:creationId xmlns:a16="http://schemas.microsoft.com/office/drawing/2014/main" id="{BD2B58EB-BE06-B761-8775-8FB701E59A5E}"/>
              </a:ext>
            </a:extLst>
          </p:cNvPr>
          <p:cNvSpPr txBox="1"/>
          <p:nvPr/>
        </p:nvSpPr>
        <p:spPr>
          <a:xfrm>
            <a:off x="31796389" y="7678279"/>
            <a:ext cx="1289902" cy="307777"/>
          </a:xfrm>
          <a:prstGeom prst="rect">
            <a:avLst/>
          </a:prstGeom>
          <a:solidFill>
            <a:schemeClr val="bg1"/>
          </a:solidFill>
        </p:spPr>
        <p:txBody>
          <a:bodyPr wrap="square" rtlCol="0">
            <a:spAutoFit/>
          </a:bodyPr>
          <a:lstStyle/>
          <a:p>
            <a:r>
              <a:rPr lang="en-US" sz="1400" dirty="0">
                <a:solidFill>
                  <a:srgbClr val="3B13FF"/>
                </a:solidFill>
              </a:rPr>
              <a:t>sHTG with AP</a:t>
            </a:r>
          </a:p>
        </p:txBody>
      </p:sp>
      <p:sp>
        <p:nvSpPr>
          <p:cNvPr id="227" name="TextBox 226">
            <a:extLst>
              <a:ext uri="{FF2B5EF4-FFF2-40B4-BE49-F238E27FC236}">
                <a16:creationId xmlns:a16="http://schemas.microsoft.com/office/drawing/2014/main" id="{AD19E872-AD71-5788-815C-781FD2795E1F}"/>
              </a:ext>
            </a:extLst>
          </p:cNvPr>
          <p:cNvSpPr txBox="1"/>
          <p:nvPr/>
        </p:nvSpPr>
        <p:spPr>
          <a:xfrm>
            <a:off x="24944872" y="10435748"/>
            <a:ext cx="1289902" cy="307777"/>
          </a:xfrm>
          <a:prstGeom prst="rect">
            <a:avLst/>
          </a:prstGeom>
          <a:solidFill>
            <a:schemeClr val="bg1"/>
          </a:solidFill>
        </p:spPr>
        <p:txBody>
          <a:bodyPr wrap="square" rtlCol="0">
            <a:spAutoFit/>
          </a:bodyPr>
          <a:lstStyle/>
          <a:p>
            <a:r>
              <a:rPr lang="en-US" sz="1400" dirty="0">
                <a:solidFill>
                  <a:srgbClr val="3B13FF"/>
                </a:solidFill>
              </a:rPr>
              <a:t>sHTG with AP</a:t>
            </a:r>
          </a:p>
        </p:txBody>
      </p:sp>
      <p:sp>
        <p:nvSpPr>
          <p:cNvPr id="228" name="Rectangle 227">
            <a:extLst>
              <a:ext uri="{FF2B5EF4-FFF2-40B4-BE49-F238E27FC236}">
                <a16:creationId xmlns:a16="http://schemas.microsoft.com/office/drawing/2014/main" id="{63F530D7-3E5A-FE86-8D2A-4F2CCD0A734A}"/>
              </a:ext>
            </a:extLst>
          </p:cNvPr>
          <p:cNvSpPr/>
          <p:nvPr/>
        </p:nvSpPr>
        <p:spPr>
          <a:xfrm>
            <a:off x="26607831" y="10431128"/>
            <a:ext cx="756068" cy="183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TextBox 228">
            <a:extLst>
              <a:ext uri="{FF2B5EF4-FFF2-40B4-BE49-F238E27FC236}">
                <a16:creationId xmlns:a16="http://schemas.microsoft.com/office/drawing/2014/main" id="{B78AD95E-1675-81A1-EEF1-222791D190EC}"/>
              </a:ext>
            </a:extLst>
          </p:cNvPr>
          <p:cNvSpPr txBox="1"/>
          <p:nvPr/>
        </p:nvSpPr>
        <p:spPr>
          <a:xfrm>
            <a:off x="26170129" y="11240846"/>
            <a:ext cx="1562914" cy="307777"/>
          </a:xfrm>
          <a:prstGeom prst="rect">
            <a:avLst/>
          </a:prstGeom>
          <a:solidFill>
            <a:schemeClr val="bg1"/>
          </a:solidFill>
        </p:spPr>
        <p:txBody>
          <a:bodyPr wrap="square" rtlCol="0">
            <a:spAutoFit/>
          </a:bodyPr>
          <a:lstStyle/>
          <a:p>
            <a:r>
              <a:rPr lang="en-US" sz="1400" dirty="0">
                <a:solidFill>
                  <a:srgbClr val="FF0000"/>
                </a:solidFill>
              </a:rPr>
              <a:t>sHTG without AP</a:t>
            </a:r>
          </a:p>
        </p:txBody>
      </p:sp>
      <p:sp>
        <p:nvSpPr>
          <p:cNvPr id="230" name="Rectangle 229">
            <a:extLst>
              <a:ext uri="{FF2B5EF4-FFF2-40B4-BE49-F238E27FC236}">
                <a16:creationId xmlns:a16="http://schemas.microsoft.com/office/drawing/2014/main" id="{FAAFB46B-433D-3660-673A-C5E181F251DD}"/>
              </a:ext>
            </a:extLst>
          </p:cNvPr>
          <p:cNvSpPr/>
          <p:nvPr/>
        </p:nvSpPr>
        <p:spPr>
          <a:xfrm>
            <a:off x="27107149" y="11003417"/>
            <a:ext cx="850367" cy="11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5F080774-24C8-96F2-E195-0227BAD7FD12}"/>
              </a:ext>
            </a:extLst>
          </p:cNvPr>
          <p:cNvSpPr txBox="1"/>
          <p:nvPr/>
        </p:nvSpPr>
        <p:spPr>
          <a:xfrm>
            <a:off x="31504248" y="11930898"/>
            <a:ext cx="1562914" cy="307777"/>
          </a:xfrm>
          <a:prstGeom prst="rect">
            <a:avLst/>
          </a:prstGeom>
          <a:solidFill>
            <a:schemeClr val="bg1"/>
          </a:solidFill>
        </p:spPr>
        <p:txBody>
          <a:bodyPr wrap="square" rtlCol="0">
            <a:spAutoFit/>
          </a:bodyPr>
          <a:lstStyle/>
          <a:p>
            <a:r>
              <a:rPr lang="en-US" sz="1400" dirty="0">
                <a:solidFill>
                  <a:srgbClr val="FF0000"/>
                </a:solidFill>
              </a:rPr>
              <a:t>sHTG without AP</a:t>
            </a:r>
          </a:p>
        </p:txBody>
      </p:sp>
      <p:sp>
        <p:nvSpPr>
          <p:cNvPr id="232" name="Rectangle 231">
            <a:extLst>
              <a:ext uri="{FF2B5EF4-FFF2-40B4-BE49-F238E27FC236}">
                <a16:creationId xmlns:a16="http://schemas.microsoft.com/office/drawing/2014/main" id="{BB6FE39E-8E84-94FF-74E1-3E5F7674A5B1}"/>
              </a:ext>
            </a:extLst>
          </p:cNvPr>
          <p:cNvSpPr/>
          <p:nvPr/>
        </p:nvSpPr>
        <p:spPr>
          <a:xfrm>
            <a:off x="32065339" y="11712578"/>
            <a:ext cx="850367" cy="11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TextBox 232">
            <a:extLst>
              <a:ext uri="{FF2B5EF4-FFF2-40B4-BE49-F238E27FC236}">
                <a16:creationId xmlns:a16="http://schemas.microsoft.com/office/drawing/2014/main" id="{4A592660-DE41-5E89-F1D2-F9FBB4270CEA}"/>
              </a:ext>
            </a:extLst>
          </p:cNvPr>
          <p:cNvSpPr txBox="1"/>
          <p:nvPr/>
        </p:nvSpPr>
        <p:spPr>
          <a:xfrm>
            <a:off x="31760798" y="10629897"/>
            <a:ext cx="1289902" cy="307777"/>
          </a:xfrm>
          <a:prstGeom prst="rect">
            <a:avLst/>
          </a:prstGeom>
          <a:solidFill>
            <a:schemeClr val="bg1"/>
          </a:solidFill>
        </p:spPr>
        <p:txBody>
          <a:bodyPr wrap="square" rtlCol="0">
            <a:spAutoFit/>
          </a:bodyPr>
          <a:lstStyle/>
          <a:p>
            <a:r>
              <a:rPr lang="en-US" sz="1400" dirty="0">
                <a:solidFill>
                  <a:srgbClr val="3B13FF"/>
                </a:solidFill>
              </a:rPr>
              <a:t>sHTG with AP</a:t>
            </a:r>
          </a:p>
        </p:txBody>
      </p:sp>
      <p:sp>
        <p:nvSpPr>
          <p:cNvPr id="234" name="TextBox 233">
            <a:extLst>
              <a:ext uri="{FF2B5EF4-FFF2-40B4-BE49-F238E27FC236}">
                <a16:creationId xmlns:a16="http://schemas.microsoft.com/office/drawing/2014/main" id="{47EF163C-78B1-2D1B-42BE-AAC0FA9EE7AD}"/>
              </a:ext>
            </a:extLst>
          </p:cNvPr>
          <p:cNvSpPr txBox="1"/>
          <p:nvPr/>
        </p:nvSpPr>
        <p:spPr>
          <a:xfrm>
            <a:off x="23269135" y="8899350"/>
            <a:ext cx="458713" cy="307777"/>
          </a:xfrm>
          <a:prstGeom prst="rect">
            <a:avLst/>
          </a:prstGeom>
          <a:solidFill>
            <a:schemeClr val="bg1"/>
          </a:solidFill>
        </p:spPr>
        <p:txBody>
          <a:bodyPr wrap="square" rtlCol="0">
            <a:spAutoFit/>
          </a:bodyPr>
          <a:lstStyle/>
          <a:p>
            <a:r>
              <a:rPr lang="en-US" sz="1400" dirty="0"/>
              <a:t>0.0</a:t>
            </a:r>
          </a:p>
        </p:txBody>
      </p:sp>
      <p:sp>
        <p:nvSpPr>
          <p:cNvPr id="235" name="TextBox 234">
            <a:extLst>
              <a:ext uri="{FF2B5EF4-FFF2-40B4-BE49-F238E27FC236}">
                <a16:creationId xmlns:a16="http://schemas.microsoft.com/office/drawing/2014/main" id="{F2652CA6-DB52-3D21-87B0-EE0AD91EA05F}"/>
              </a:ext>
            </a:extLst>
          </p:cNvPr>
          <p:cNvSpPr txBox="1"/>
          <p:nvPr/>
        </p:nvSpPr>
        <p:spPr>
          <a:xfrm>
            <a:off x="23321716" y="12609873"/>
            <a:ext cx="458713" cy="307777"/>
          </a:xfrm>
          <a:prstGeom prst="rect">
            <a:avLst/>
          </a:prstGeom>
          <a:solidFill>
            <a:schemeClr val="bg1"/>
          </a:solidFill>
        </p:spPr>
        <p:txBody>
          <a:bodyPr wrap="square" rtlCol="0">
            <a:spAutoFit/>
          </a:bodyPr>
          <a:lstStyle/>
          <a:p>
            <a:r>
              <a:rPr lang="en-US" sz="1400" dirty="0"/>
              <a:t>0.0</a:t>
            </a:r>
          </a:p>
        </p:txBody>
      </p:sp>
      <p:sp>
        <p:nvSpPr>
          <p:cNvPr id="236" name="TextBox 235">
            <a:extLst>
              <a:ext uri="{FF2B5EF4-FFF2-40B4-BE49-F238E27FC236}">
                <a16:creationId xmlns:a16="http://schemas.microsoft.com/office/drawing/2014/main" id="{21690A5E-9C84-4538-B1DE-7496231DE9AB}"/>
              </a:ext>
            </a:extLst>
          </p:cNvPr>
          <p:cNvSpPr txBox="1"/>
          <p:nvPr/>
        </p:nvSpPr>
        <p:spPr>
          <a:xfrm>
            <a:off x="28401984" y="8825938"/>
            <a:ext cx="458713" cy="307777"/>
          </a:xfrm>
          <a:prstGeom prst="rect">
            <a:avLst/>
          </a:prstGeom>
          <a:solidFill>
            <a:schemeClr val="bg1"/>
          </a:solidFill>
        </p:spPr>
        <p:txBody>
          <a:bodyPr wrap="square" rtlCol="0">
            <a:spAutoFit/>
          </a:bodyPr>
          <a:lstStyle/>
          <a:p>
            <a:r>
              <a:rPr lang="en-US" sz="1400" dirty="0"/>
              <a:t>0.0</a:t>
            </a:r>
          </a:p>
        </p:txBody>
      </p:sp>
      <p:sp>
        <p:nvSpPr>
          <p:cNvPr id="237" name="TextBox 236">
            <a:extLst>
              <a:ext uri="{FF2B5EF4-FFF2-40B4-BE49-F238E27FC236}">
                <a16:creationId xmlns:a16="http://schemas.microsoft.com/office/drawing/2014/main" id="{9D9065E2-DBDC-E40E-DB6B-84ABCE32CB05}"/>
              </a:ext>
            </a:extLst>
          </p:cNvPr>
          <p:cNvSpPr txBox="1"/>
          <p:nvPr/>
        </p:nvSpPr>
        <p:spPr>
          <a:xfrm>
            <a:off x="28389210" y="12582369"/>
            <a:ext cx="431944" cy="307777"/>
          </a:xfrm>
          <a:prstGeom prst="rect">
            <a:avLst/>
          </a:prstGeom>
          <a:solidFill>
            <a:schemeClr val="bg1"/>
          </a:solidFill>
        </p:spPr>
        <p:txBody>
          <a:bodyPr wrap="square" rtlCol="0">
            <a:spAutoFit/>
          </a:bodyPr>
          <a:lstStyle/>
          <a:p>
            <a:r>
              <a:rPr lang="en-US" sz="1400" dirty="0"/>
              <a:t>0.0</a:t>
            </a:r>
          </a:p>
        </p:txBody>
      </p:sp>
      <p:sp>
        <p:nvSpPr>
          <p:cNvPr id="139" name="Rectangle 138">
            <a:extLst>
              <a:ext uri="{FF2B5EF4-FFF2-40B4-BE49-F238E27FC236}">
                <a16:creationId xmlns:a16="http://schemas.microsoft.com/office/drawing/2014/main" id="{761A89D7-133B-5F2D-A4F2-D9E897CF079F}"/>
              </a:ext>
            </a:extLst>
          </p:cNvPr>
          <p:cNvSpPr/>
          <p:nvPr/>
        </p:nvSpPr>
        <p:spPr>
          <a:xfrm>
            <a:off x="31539839" y="8825432"/>
            <a:ext cx="1546452" cy="207712"/>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sHTG without AP</a:t>
            </a:r>
          </a:p>
        </p:txBody>
      </p:sp>
    </p:spTree>
    <p:extLst>
      <p:ext uri="{BB962C8B-B14F-4D97-AF65-F5344CB8AC3E}">
        <p14:creationId xmlns:p14="http://schemas.microsoft.com/office/powerpoint/2010/main" val="4159158571"/>
      </p:ext>
    </p:extLst>
  </p:cSld>
  <p:clrMapOvr>
    <a:masterClrMapping/>
  </p:clrMapOvr>
</p:sld>
</file>

<file path=ppt/theme/theme1.xml><?xml version="1.0" encoding="utf-8"?>
<a:theme xmlns:a="http://schemas.openxmlformats.org/drawingml/2006/main" name="PHAR Theme">
  <a:themeElements>
    <a:clrScheme name="Custom 1">
      <a:dk1>
        <a:srgbClr val="474746"/>
      </a:dk1>
      <a:lt1>
        <a:srgbClr val="FFFFFF"/>
      </a:lt1>
      <a:dk2>
        <a:srgbClr val="00ACD3"/>
      </a:dk2>
      <a:lt2>
        <a:srgbClr val="FFFFFF"/>
      </a:lt2>
      <a:accent1>
        <a:srgbClr val="88BB40"/>
      </a:accent1>
      <a:accent2>
        <a:srgbClr val="3A5781"/>
      </a:accent2>
      <a:accent3>
        <a:srgbClr val="C3E9FB"/>
      </a:accent3>
      <a:accent4>
        <a:srgbClr val="149B9E"/>
      </a:accent4>
      <a:accent5>
        <a:srgbClr val="FAB816"/>
      </a:accent5>
      <a:accent6>
        <a:srgbClr val="F37369"/>
      </a:accent6>
      <a:hlink>
        <a:srgbClr val="00ACD3"/>
      </a:hlink>
      <a:folHlink>
        <a:srgbClr val="149B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AR Theme" id="{B7C82BA4-6D4B-46C8-9096-B28F093787D7}" vid="{5C6C03D2-0F54-42FA-8B76-BDB03EEE5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Document" ma:contentTypeID="0x010100C696C00D6993544EBE99586B4C86DDE2003AF8F06A5C215346AE6C9220D0AA706B" ma:contentTypeVersion="34" ma:contentTypeDescription="" ma:contentTypeScope="" ma:versionID="335f173993d070516cd6cecfa5db3235">
  <xsd:schema xmlns:xsd="http://www.w3.org/2001/XMLSchema" xmlns:xs="http://www.w3.org/2001/XMLSchema" xmlns:p="http://schemas.microsoft.com/office/2006/metadata/properties" xmlns:ns1="http://schemas.microsoft.com/sharepoint/v3" xmlns:ns2="08e6b80c-529e-4405-a4a0-1ca77b8b9116" xmlns:ns3="73b91199-cbe0-44c8-a15a-0ff1208d250f" xmlns:ns4="0dda1ff2-7cd8-44b4-b64a-38547a3b6d79" targetNamespace="http://schemas.microsoft.com/office/2006/metadata/properties" ma:root="true" ma:fieldsID="352fb3b77e56d6f4e6f05c9fc5b1502b" ns1:_="" ns2:_="" ns3:_="" ns4:_="">
    <xsd:import namespace="http://schemas.microsoft.com/sharepoint/v3"/>
    <xsd:import namespace="08e6b80c-529e-4405-a4a0-1ca77b8b9116"/>
    <xsd:import namespace="73b91199-cbe0-44c8-a15a-0ff1208d250f"/>
    <xsd:import namespace="0dda1ff2-7cd8-44b4-b64a-38547a3b6d79"/>
    <xsd:element name="properties">
      <xsd:complexType>
        <xsd:sequence>
          <xsd:element name="documentManagement">
            <xsd:complexType>
              <xsd:all>
                <xsd:element ref="ns2:Document_x0020_Status" minOccurs="0"/>
                <xsd:element ref="ns2:Stage" minOccurs="0"/>
                <xsd:element ref="ns2:Deliv_x002f_Doc_x0020_Type" minOccurs="0"/>
                <xsd:element ref="ns2:Action_x0020_Date" minOccurs="0"/>
                <xsd:element ref="ns3:MediaServiceMetadata" minOccurs="0"/>
                <xsd:element ref="ns3:MediaServiceFastMetadata" minOccurs="0"/>
                <xsd:element ref="ns4:TaxCatchAll" minOccurs="0"/>
                <xsd:element ref="ns1:StartDate" minOccurs="0"/>
                <xsd:element ref="ns3:MediaServiceObjectDetectorVersions" minOccurs="0"/>
                <xsd:element ref="ns3:MediaServiceSearchProperties" minOccurs="0"/>
                <xsd:element ref="ns4:TaxCatchAllLabel" minOccurs="0"/>
                <xsd:element ref="ns4:_dlc_DocId" minOccurs="0"/>
                <xsd:element ref="ns4:_dlc_DocIdUrl" minOccurs="0"/>
                <xsd:element ref="ns4:_dlc_DocIdPersistId" minOccurs="0"/>
                <xsd:element ref="ns2:Project_x0020__x0023_" minOccurs="0"/>
                <xsd:element ref="ns2:Client_x0020_Contact" minOccurs="0"/>
                <xsd:element ref="ns2:mda2ddd05fbb4768b6b144cd40caa5cf" minOccurs="0"/>
                <xsd:element ref="ns2:Team1" minOccurs="0"/>
                <xsd:element ref="ns2:Project_x0020_Status" minOccurs="0"/>
                <xsd:element ref="ns2:Member" minOccurs="0"/>
                <xsd:element ref="ns2:h4a955de82224234b8e2f55eb72f415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rtDate" ma:index="15" nillable="true" ma:displayName="Start Date" ma:default="[today]" ma:format="DateOnly" ma:internalName="Star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8e6b80c-529e-4405-a4a0-1ca77b8b9116" elementFormDefault="qualified">
    <xsd:import namespace="http://schemas.microsoft.com/office/2006/documentManagement/types"/>
    <xsd:import namespace="http://schemas.microsoft.com/office/infopath/2007/PartnerControls"/>
    <xsd:element name="Document_x0020_Status" ma:index="2" nillable="true" ma:displayName="Document Status" ma:default="ACTIVE" ma:format="Dropdown" ma:indexed="true" ma:internalName="Document_x0020_Status" ma:readOnly="false">
      <xsd:simpleType>
        <xsd:restriction base="dms:Choice">
          <xsd:enumeration value="ACTIVE"/>
          <xsd:enumeration value="ARCHIVED"/>
          <xsd:enumeration value="INACTIVE"/>
          <xsd:enumeration value="ON HOLD"/>
          <xsd:enumeration value="FOR DELETION"/>
        </xsd:restriction>
      </xsd:simpleType>
    </xsd:element>
    <xsd:element name="Stage" ma:index="3" nillable="true" ma:displayName="Stage" ma:format="Dropdown" ma:indexed="true" ma:internalName="Stage" ma:readOnly="false">
      <xsd:simpleType>
        <xsd:restriction base="dms:Choice">
          <xsd:enumeration value="ACCEPTED"/>
          <xsd:enumeration value="CANCELED"/>
          <xsd:enumeration value="CLIENT REVIEW"/>
          <xsd:enumeration value="COMPLETED"/>
          <xsd:enumeration value="DRAFT"/>
          <xsd:enumeration value="LEAD"/>
          <xsd:enumeration value="LOCKED"/>
          <xsd:enumeration value="PUBLISHED/PRESENTED"/>
          <xsd:enumeration value="REJECTED"/>
          <xsd:enumeration value="REVISING"/>
          <xsd:enumeration value="SUBMITTED"/>
        </xsd:restriction>
      </xsd:simpleType>
    </xsd:element>
    <xsd:element name="Deliv_x002f_Doc_x0020_Type" ma:index="4" nillable="true" ma:displayName="Deliv/Doc Type" ma:default="ABSTRACT" ma:format="Dropdown" ma:internalName="Deliv_x002F_Doc_x0020_Type" ma:readOnly="false">
      <xsd:simpleType>
        <xsd:restriction base="dms:Choice">
          <xsd:enumeration value="ABSTRACT"/>
          <xsd:enumeration value="ANALYTIC PLAN"/>
          <xsd:enumeration value="ARCHIVED DOCUMENT"/>
          <xsd:enumeration value="CLIENT REPORT"/>
          <xsd:enumeration value="CLIENT SUMMARY"/>
          <xsd:enumeration value="CODE LIST"/>
          <xsd:enumeration value="CORRESPONDENCE"/>
          <xsd:enumeration value="DATA APPLICATION"/>
          <xsd:enumeration value="EXPERT PANEL"/>
          <xsd:enumeration value="FIGURE/TABLE"/>
          <xsd:enumeration value="INTERNAL DOCUMENT"/>
          <xsd:enumeration value="JOURNAL ARTICLE"/>
          <xsd:enumeration value="MODEL"/>
          <xsd:enumeration value="OTHER PUBLICATION"/>
          <xsd:enumeration value="POSTER"/>
          <xsd:enumeration value="PRESENTATION"/>
          <xsd:enumeration value="PROPOSAL"/>
          <xsd:enumeration value="SOFTWARE"/>
          <xsd:enumeration value="STUDY PROTOCOL"/>
          <xsd:enumeration value="SURVEY"/>
          <xsd:enumeration value="TECHNICAL REPORT"/>
          <xsd:enumeration value="TRACKING"/>
          <xsd:enumeration value="WHITE PAPER"/>
        </xsd:restriction>
      </xsd:simpleType>
    </xsd:element>
    <xsd:element name="Action_x0020_Date" ma:index="5" nillable="true" ma:displayName="Action Date" ma:format="DateOnly" ma:indexed="true" ma:internalName="Action_x0020_Date" ma:readOnly="false">
      <xsd:simpleType>
        <xsd:restriction base="dms:DateTime"/>
      </xsd:simpleType>
    </xsd:element>
    <xsd:element name="Project_x0020__x0023_" ma:index="22" nillable="true" ma:displayName="Project #" ma:indexed="true" ma:internalName="Project_x0020__x0023_" ma:readOnly="false">
      <xsd:simpleType>
        <xsd:restriction base="dms:Text">
          <xsd:maxLength value="255"/>
        </xsd:restriction>
      </xsd:simpleType>
    </xsd:element>
    <xsd:element name="Client_x0020_Contact" ma:index="23" nillable="true" ma:displayName="Client Contact" ma:internalName="Client_x0020_Contact" ma:readOnly="false">
      <xsd:simpleType>
        <xsd:restriction base="dms:Text">
          <xsd:maxLength value="255"/>
        </xsd:restriction>
      </xsd:simpleType>
    </xsd:element>
    <xsd:element name="mda2ddd05fbb4768b6b144cd40caa5cf" ma:index="24" nillable="true" ma:displayName="Client_0" ma:hidden="true" ma:internalName="mda2ddd05fbb4768b6b144cd40caa5cf" ma:readOnly="false">
      <xsd:simpleType>
        <xsd:restriction base="dms:Note"/>
      </xsd:simpleType>
    </xsd:element>
    <xsd:element name="Team1" ma:index="26" nillable="true" ma:displayName="Team" ma:internalName="Team1" ma:readOnly="false">
      <xsd:complexType>
        <xsd:complexContent>
          <xsd:extension base="dms:MultiChoice">
            <xsd:sequence>
              <xsd:element name="Value" maxOccurs="unbounded" minOccurs="0" nillable="true">
                <xsd:simpleType>
                  <xsd:restriction base="dms:Choice">
                    <xsd:enumeration value="DA"/>
                    <xsd:enumeration value="OR"/>
                    <xsd:enumeration value="HE"/>
                  </xsd:restriction>
                </xsd:simpleType>
              </xsd:element>
            </xsd:sequence>
          </xsd:extension>
        </xsd:complexContent>
      </xsd:complexType>
    </xsd:element>
    <xsd:element name="Project_x0020_Status" ma:index="27" nillable="true" ma:displayName="Project Status" ma:default="Active" ma:format="Dropdown" ma:indexed="true" ma:internalName="Project_x0020_Status" ma:readOnly="false">
      <xsd:simpleType>
        <xsd:restriction base="dms:Choice">
          <xsd:enumeration value="Active"/>
          <xsd:enumeration value="Inactive"/>
          <xsd:enumeration value="On hold"/>
        </xsd:restriction>
      </xsd:simpleType>
    </xsd:element>
    <xsd:element name="Member" ma:index="28" nillable="true" ma:displayName="Members" ma:description="People working on the project" ma:list="UserInfo" ma:SharePointGroup="0" ma:internalName="Member_d7f9bf2b_x002d_f7e0_x002d_45e1_x002d_9d49_x002d_5668c5ea1017"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4a955de82224234b8e2f55eb72f4153" ma:index="29" nillable="true" ma:displayName="Products_0" ma:hidden="true" ma:internalName="h4a955de82224234b8e2f55eb72f4153"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b91199-cbe0-44c8-a15a-0ff1208d250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da1ff2-7cd8-44b4-b64a-38547a3b6d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cf73dd9-18f1-45eb-9582-7ca4e645a1b4}" ma:internalName="TaxCatchAll" ma:readOnly="false" ma:showField="CatchAllData" ma:web="0dda1ff2-7cd8-44b4-b64a-38547a3b6d79">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7cf73dd9-18f1-45eb-9582-7ca4e645a1b4}" ma:internalName="TaxCatchAllLabel" ma:readOnly="true" ma:showField="CatchAllDataLabel" ma:web="0dda1ff2-7cd8-44b4-b64a-38547a3b6d79">
      <xsd:complexType>
        <xsd:complexContent>
          <xsd:extension base="dms:MultiChoiceLookup">
            <xsd:sequence>
              <xsd:element name="Value" type="dms:Lookup" maxOccurs="unbounded" minOccurs="0" nillable="true"/>
            </xsd:sequence>
          </xsd:extension>
        </xsd:complexContent>
      </xsd:complexType>
    </xsd:element>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dda1ff2-7cd8-44b4-b64a-38547a3b6d79">
      <Value>20</Value>
      <Value>19</Value>
    </TaxCatchAll>
    <_dlc_DocIdPersistId xmlns="0dda1ff2-7cd8-44b4-b64a-38547a3b6d79" xsi:nil="true"/>
    <_dlc_DocId xmlns="0dda1ff2-7cd8-44b4-b64a-38547a3b6d79">Z23KV4FWMH43-74364297-2394</_dlc_DocId>
    <_dlc_DocIdUrl xmlns="0dda1ff2-7cd8-44b4-b64a-38547a3b6d79">
      <Url>https://advi365.sharepoint.com/sites/Phar/Projects/_layouts/15/DocIdRedir.aspx?ID=Z23KV4FWMH43-74364297-2394</Url>
      <Description>Z23KV4FWMH43-74364297-2394</Description>
    </_dlc_DocIdUrl>
    <Stage xmlns="08e6b80c-529e-4405-a4a0-1ca77b8b9116">COMPLETED</Stage>
    <Action_x0020_Date xmlns="08e6b80c-529e-4405-a4a0-1ca77b8b9116" xsi:nil="true"/>
    <Document_x0020_Status xmlns="08e6b80c-529e-4405-a4a0-1ca77b8b9116">ACTIVE</Document_x0020_Status>
    <StartDate xmlns="http://schemas.microsoft.com/sharepoint/v3">2024-03-27T18:55:30+00:00</StartDate>
    <Deliv_x002f_Doc_x0020_Type xmlns="08e6b80c-529e-4405-a4a0-1ca77b8b9116">POSTER</Deliv_x002f_Doc_x0020_Type>
    <Project_x0020__x0023_ xmlns="08e6b80c-529e-4405-a4a0-1ca77b8b9116">IONIS103</Project_x0020__x0023_>
    <Team1 xmlns="08e6b80c-529e-4405-a4a0-1ca77b8b9116">
      <Value>DA</Value>
    </Team1>
    <Project_x0020_Status xmlns="08e6b80c-529e-4405-a4a0-1ca77b8b9116">Active</Project_x0020_Status>
    <h4a955de82224234b8e2f55eb72f4153 xmlns="08e6b80c-529e-4405-a4a0-1ca77b8b9116">Olezarsen|a2f00549-5a82-4d3d-9119-ad348de59a0f</h4a955de82224234b8e2f55eb72f4153>
    <Member xmlns="08e6b80c-529e-4405-a4a0-1ca77b8b9116">
      <UserInfo>
        <DisplayName>Michael Broder</DisplayName>
        <AccountId>23</AccountId>
        <AccountType/>
      </UserInfo>
      <UserInfo>
        <DisplayName>Eunice Chang</DisplayName>
        <AccountId>18</AccountId>
        <AccountType/>
      </UserInfo>
      <UserInfo>
        <DisplayName>Marian Tarbox</DisplayName>
        <AccountId>22</AccountId>
        <AccountType/>
      </UserInfo>
    </Member>
    <mda2ddd05fbb4768b6b144cd40caa5cf xmlns="08e6b80c-529e-4405-a4a0-1ca77b8b9116">Ionis|9c6d7ce4-109f-4629-80ae-ffb46c6bc8cd</mda2ddd05fbb4768b6b144cd40caa5cf>
    <Client_x0020_Contact xmlns="08e6b80c-529e-4405-a4a0-1ca77b8b9116">Kathleen Villa</Client_x0020_Contact>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B344A2F-7ACC-49A9-BC61-2737A6A12B1F}">
  <ds:schemaRefs>
    <ds:schemaRef ds:uri="http://schemas.microsoft.com/sharepoint/v3/contenttype/forms"/>
  </ds:schemaRefs>
</ds:datastoreItem>
</file>

<file path=customXml/itemProps2.xml><?xml version="1.0" encoding="utf-8"?>
<ds:datastoreItem xmlns:ds="http://schemas.openxmlformats.org/officeDocument/2006/customXml" ds:itemID="{E622C4DC-BF90-47D5-825C-C1EF172A4107}"/>
</file>

<file path=customXml/itemProps3.xml><?xml version="1.0" encoding="utf-8"?>
<ds:datastoreItem xmlns:ds="http://schemas.openxmlformats.org/officeDocument/2006/customXml" ds:itemID="{7641121B-B235-41F5-8BAE-58AAB4E13A9C}">
  <ds:schemaRefs>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9d12222f-ed5f-4267-99f9-16c54a0083c9"/>
    <ds:schemaRef ds:uri="5305a46e-ab52-482f-a7e6-50946d6ca7ef"/>
    <ds:schemaRef ds:uri="http://schemas.microsoft.com/sharepoint/v3"/>
  </ds:schemaRefs>
</ds:datastoreItem>
</file>

<file path=customXml/itemProps4.xml><?xml version="1.0" encoding="utf-8"?>
<ds:datastoreItem xmlns:ds="http://schemas.openxmlformats.org/officeDocument/2006/customXml" ds:itemID="{B3E66AD9-D743-4223-A483-8B924D6447E0}"/>
</file>

<file path=docProps/app.xml><?xml version="1.0" encoding="utf-8"?>
<Properties xmlns="http://schemas.openxmlformats.org/officeDocument/2006/extended-properties" xmlns:vt="http://schemas.openxmlformats.org/officeDocument/2006/docPropsVTypes">
  <Template>PHAR Theme</Template>
  <TotalTime>3734</TotalTime>
  <Words>1883</Words>
  <Application>Microsoft Macintosh PowerPoint</Application>
  <PresentationFormat>Custom</PresentationFormat>
  <Paragraphs>217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Lucida Grande</vt:lpstr>
      <vt:lpstr>PHAR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Outcomes and Survival of Patients With Severe Hypertriglyceridemia After Acute Pancreatitis</dc:title>
  <dc:creator>Sarah Rainwater</dc:creator>
  <cp:lastModifiedBy>Hannah Dalglish</cp:lastModifiedBy>
  <cp:revision>480</cp:revision>
  <dcterms:created xsi:type="dcterms:W3CDTF">2014-01-10T15:58:54Z</dcterms:created>
  <dcterms:modified xsi:type="dcterms:W3CDTF">2024-05-13T15:35:24Z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0x010100C696C00D6993544EBE99586B4C86DDE2003AF8F06A5C215346AE6C9220D0AA706B</vt:lpwstr>
  </property>
  <property fmtid="{D5CDD505-2E9C-101B-9397-08002B2CF9AE}" pid="3" name="Internal Doc Type">
    <vt:lpwstr>Deliverable Templates</vt:lpwstr>
  </property>
  <property fmtid="{D5CDD505-2E9C-101B-9397-08002B2CF9AE}" pid="4" name="Project #">
    <vt:lpwstr>IONIS103</vt:lpwstr>
  </property>
  <property fmtid="{D5CDD505-2E9C-101B-9397-08002B2CF9AE}" pid="5" name="Team1">
    <vt:lpwstr>;#DA;#</vt:lpwstr>
  </property>
  <property fmtid="{D5CDD505-2E9C-101B-9397-08002B2CF9AE}" pid="6" name="Project Status">
    <vt:lpwstr>Active</vt:lpwstr>
  </property>
  <property fmtid="{D5CDD505-2E9C-101B-9397-08002B2CF9AE}" pid="7" name="Products">
    <vt:lpwstr>20</vt:lpwstr>
  </property>
  <property fmtid="{D5CDD505-2E9C-101B-9397-08002B2CF9AE}" pid="8" name="h4a955de82224234b8e2f55eb72f4153">
    <vt:lpwstr>Olezarsen|a2f00549-5a82-4d3d-9119-ad348de59a0f</vt:lpwstr>
  </property>
  <property fmtid="{D5CDD505-2E9C-101B-9397-08002B2CF9AE}" pid="9" name="Client Contact">
    <vt:lpwstr>Kathleen Villa</vt:lpwstr>
  </property>
  <property fmtid="{D5CDD505-2E9C-101B-9397-08002B2CF9AE}" pid="10" name="Client">
    <vt:lpwstr>19</vt:lpwstr>
  </property>
  <property fmtid="{D5CDD505-2E9C-101B-9397-08002B2CF9AE}" pid="11" name="mda2ddd05fbb4768b6b144cd40caa5cf">
    <vt:lpwstr>Ionis|9c6d7ce4-109f-4629-80ae-ffb46c6bc8cd</vt:lpwstr>
  </property>
  <property fmtid="{D5CDD505-2E9C-101B-9397-08002B2CF9AE}" pid="12" name="Member">
    <vt:lpwstr>12;#Michael S. Broder;#13;#Eunice Chang;#49;#Marian Tarbox</vt:lpwstr>
  </property>
  <property fmtid="{D5CDD505-2E9C-101B-9397-08002B2CF9AE}" pid="13" name="_docset_NoMedatataSyncRequired">
    <vt:lpwstr>True</vt:lpwstr>
  </property>
  <property fmtid="{D5CDD505-2E9C-101B-9397-08002B2CF9AE}" pid="14" name="Stage">
    <vt:lpwstr>DRAFT</vt:lpwstr>
  </property>
  <property fmtid="{D5CDD505-2E9C-101B-9397-08002B2CF9AE}" pid="15" name="Member_d7f9bf2b-f7e0-45e1-9d49-5668c5ea1017">
    <vt:lpwstr>23;#Michael Broder;#18;#Eunice Chang;#22;#Marian Tarbox</vt:lpwstr>
  </property>
  <property fmtid="{D5CDD505-2E9C-101B-9397-08002B2CF9AE}" pid="16" name="DocumentSetDescription">
    <vt:lpwstr/>
  </property>
  <property fmtid="{D5CDD505-2E9C-101B-9397-08002B2CF9AE}" pid="18" name="_dlc_DocIdItemGuid">
    <vt:lpwstr>df5f268a-e774-47d1-8f0e-2b7b9eb93d08</vt:lpwstr>
  </property>
  <property fmtid="{D5CDD505-2E9C-101B-9397-08002B2CF9AE}" pid="19" name="Document Status">
    <vt:lpwstr>ACTIVE</vt:lpwstr>
  </property>
  <property fmtid="{D5CDD505-2E9C-101B-9397-08002B2CF9AE}" pid="20" name="_ExtendedDescription">
    <vt:lpwstr/>
  </property>
  <property fmtid="{D5CDD505-2E9C-101B-9397-08002B2CF9AE}" pid="21" name="StartDate">
    <vt:filetime>2024-03-27T18:55:30Z</vt:filetime>
  </property>
  <property fmtid="{D5CDD505-2E9C-101B-9397-08002B2CF9AE}" pid="22" name="Deliv/Doc Type">
    <vt:lpwstr>POSTER</vt:lpwstr>
  </property>
</Properties>
</file>